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Playfair Display"/>
      <p:regular r:id="rId44"/>
      <p:bold r:id="rId45"/>
      <p:italic r:id="rId46"/>
      <p:boldItalic r:id="rId47"/>
    </p:embeddedFont>
    <p:embeddedFont>
      <p:font typeface="Montserrat"/>
      <p:regular r:id="rId48"/>
      <p:bold r:id="rId49"/>
      <p:italic r:id="rId50"/>
      <p:boldItalic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9B0493A-A224-4EC7-8A5E-0B758C218410}">
  <a:tblStyle styleId="{F9B0493A-A224-4EC7-8A5E-0B758C21841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layfairDisplay-regular.fntdata"/><Relationship Id="rId43" Type="http://schemas.openxmlformats.org/officeDocument/2006/relationships/slide" Target="slides/slide37.xml"/><Relationship Id="rId46" Type="http://schemas.openxmlformats.org/officeDocument/2006/relationships/font" Target="fonts/PlayfairDisplay-italic.fntdata"/><Relationship Id="rId45" Type="http://schemas.openxmlformats.org/officeDocument/2006/relationships/font" Target="fonts/PlayfairDispl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regular.fntdata"/><Relationship Id="rId47" Type="http://schemas.openxmlformats.org/officeDocument/2006/relationships/font" Target="fonts/PlayfairDisplay-boldItalic.fntdata"/><Relationship Id="rId49"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f5b5e633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f5b5e633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f5b5e633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f5b5e633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f5466f5dc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f5466f5dc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f5466f5dc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f5466f5dc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f5b5e633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f5b5e633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f5466f5d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f5466f5d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f5466f5d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f5466f5d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f5466f5d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f5466f5d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 is obviously not just limited to Google Translate. Another research paper I read looked at Google Translate, Microsoft Translator, Amazon Translate, and SYSTRAN, as well as two academic machine translation models,and found that all of these models are significantly prone to gender-biased translation errors. They sort of took the opposite approach to the previous study, where they created a dataset of English sentences in which the subject of the sentence was cast in a non-gender stereotypical role. An example is, “The doctor asked the nurse to help her in the operation”. They then translated the sentences into eight target languages with grammatical gender, such as Spanish, French, Russian, and Hebrew.</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f5466f5d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f5466f5d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f579fa6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f579fa6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f5466f5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f5466f5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f5466f5d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f5466f5d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f5466f5dc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f5466f5dc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f59c2b6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f59c2b6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f59c2b60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f59c2b60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f59c2b60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f59c2b60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f59c2b60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f59c2b60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f59c2b60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f59c2b60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f5466f5dc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f5466f5dc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f5466f5dc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f5466f5dc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f579fa6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f579fa66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f5b5e6332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f5b5e633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f579fa66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f579fa66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f579fa66c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f579fa66c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f579fa66c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f579fa66c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f579fa66c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f579fa66c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f5466f5d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f5466f5d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f579fa66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f579fa66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thing that ties our topics together is Amazon Rekognition.  It’s not the only FRS software out there, but as a market leader it gets a lot of attention from people who want to use it, and people who (rightly) criticize what it’s being used for.  One stated goal is to provide accessible image processing for your application.  A YouTube search returns dozens of videos, many from Amazon Web Services, indicating how to use Rekognition.  So… I tested it.  I followed this link (because I like Python) and an hour later, I was gleefully feeding pictures to Rekognition to see whether I could get it to identify the items in the pictures. And do you know what?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f579fa66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f579fa66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had heard in one AWS video that it had the potential to identify people’s professions from images.  I had seen an example where Rekognition was able to identify a tiger from an image.  If I fed it an image of a “tiger trainer” would I get back anything like the right answer?  Well...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f579fa66c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f579fa66c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Chad, Trina and Annie all mentioned stakeholder involvement; we can get committed parties involved in reducing data gathering bias.  Everyone brought up some data which suggests that this can be linked to societal bias - by working to reduce and recognize that bias in society, we can reduce and recognize it in our data sets. Hector Dominguez, in his presentation to the class brought up the idea of data fiduciaries (wherein people utilizing collected data must maintain their duty toward those the data was collected from); he also brought up the Ethics Canvas and Empathy Maps.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f5466f5dc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f5466f5dc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f5b5e63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f5b5e63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f5466f5d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f5466f5d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f5466f5d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f5466f5d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f5b5e633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f5b5e633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f5466f5d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f5466f5d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ieeexplore.ieee.org/xpl/conhome/6132472/proceed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youtube.com/watch?v=f4NIuLb2QkI" TargetMode="External"/><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Bias in Algorithms Final Presentation</a:t>
            </a:r>
            <a:endParaRPr/>
          </a:p>
        </p:txBody>
      </p:sp>
      <p:sp>
        <p:nvSpPr>
          <p:cNvPr id="59" name="Google Shape;59;p13"/>
          <p:cNvSpPr txBox="1"/>
          <p:nvPr>
            <p:ph idx="1" type="subTitle"/>
          </p:nvPr>
        </p:nvSpPr>
        <p:spPr>
          <a:xfrm>
            <a:off x="344250" y="3550650"/>
            <a:ext cx="4910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Problems</a:t>
            </a:r>
            <a:endParaRPr/>
          </a:p>
        </p:txBody>
      </p:sp>
      <p:sp>
        <p:nvSpPr>
          <p:cNvPr id="118" name="Google Shape;118;p22"/>
          <p:cNvSpPr txBox="1"/>
          <p:nvPr>
            <p:ph idx="1" type="body"/>
          </p:nvPr>
        </p:nvSpPr>
        <p:spPr>
          <a:xfrm>
            <a:off x="311700" y="1119350"/>
            <a:ext cx="8520600" cy="361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i="1" lang="en">
                <a:solidFill>
                  <a:srgbClr val="000000"/>
                </a:solidFill>
                <a:highlight>
                  <a:srgbClr val="FFFFFF"/>
                </a:highlight>
              </a:rPr>
              <a:t>Face and Gender Recognition</a:t>
            </a:r>
            <a:r>
              <a:rPr lang="en">
                <a:solidFill>
                  <a:srgbClr val="000000"/>
                </a:solidFill>
                <a:highlight>
                  <a:srgbClr val="FFFFFF"/>
                </a:highlight>
              </a:rPr>
              <a:t> cites no medical journals, gender studies, or genetics studies</a:t>
            </a:r>
            <a:endParaRPr>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i="1" lang="en">
                <a:solidFill>
                  <a:srgbClr val="000000"/>
                </a:solidFill>
                <a:highlight>
                  <a:srgbClr val="FFFFFF"/>
                </a:highlight>
              </a:rPr>
              <a:t>Human Gender Classification</a:t>
            </a:r>
            <a:r>
              <a:rPr lang="en">
                <a:solidFill>
                  <a:srgbClr val="000000"/>
                </a:solidFill>
                <a:highlight>
                  <a:srgbClr val="FFFFFF"/>
                </a:highlight>
              </a:rPr>
              <a:t> cites one medical journal, but it conflates gender with physiology</a:t>
            </a:r>
            <a:endParaRPr>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Both</a:t>
            </a:r>
            <a:r>
              <a:rPr b="1" lang="en">
                <a:solidFill>
                  <a:srgbClr val="000000"/>
                </a:solidFill>
                <a:highlight>
                  <a:srgbClr val="FFFFFF"/>
                </a:highlight>
              </a:rPr>
              <a:t> </a:t>
            </a:r>
            <a:r>
              <a:rPr lang="en">
                <a:solidFill>
                  <a:srgbClr val="000000"/>
                </a:solidFill>
                <a:highlight>
                  <a:srgbClr val="FFFFFF"/>
                </a:highlight>
              </a:rPr>
              <a:t>cite multiple </a:t>
            </a:r>
            <a:r>
              <a:rPr b="1" lang="en">
                <a:solidFill>
                  <a:srgbClr val="000000"/>
                </a:solidFill>
                <a:highlight>
                  <a:srgbClr val="FFFFFF"/>
                </a:highlight>
              </a:rPr>
              <a:t>Computer Vision and other CS studies</a:t>
            </a:r>
            <a:r>
              <a:rPr lang="en">
                <a:solidFill>
                  <a:srgbClr val="000000"/>
                </a:solidFill>
                <a:highlight>
                  <a:srgbClr val="FFFFFF"/>
                </a:highlight>
              </a:rPr>
              <a:t> explaining how to identify gender from mannerisms and physiology</a:t>
            </a:r>
            <a:endParaRPr>
              <a:solidFill>
                <a:srgbClr val="000000"/>
              </a:solidFill>
              <a:highlight>
                <a:srgbClr val="FFFFFF"/>
              </a:highlight>
            </a:endParaRPr>
          </a:p>
          <a:p>
            <a:pPr indent="-342900" lvl="0" marL="457200" rtl="0" algn="l">
              <a:spcBef>
                <a:spcPts val="0"/>
              </a:spcBef>
              <a:spcAft>
                <a:spcPts val="0"/>
              </a:spcAft>
              <a:buClr>
                <a:schemeClr val="accent3"/>
              </a:buClr>
              <a:buSzPts val="1800"/>
              <a:buFont typeface="Oswald"/>
              <a:buChar char="●"/>
            </a:pPr>
            <a:r>
              <a:rPr b="1" lang="en">
                <a:solidFill>
                  <a:schemeClr val="accent3"/>
                </a:solidFill>
                <a:latin typeface="Oswald"/>
                <a:ea typeface="Oswald"/>
                <a:cs typeface="Oswald"/>
                <a:sym typeface="Oswald"/>
              </a:rPr>
              <a:t>Physiology       Gender</a:t>
            </a:r>
            <a:r>
              <a:rPr b="1" baseline="30000" lang="en">
                <a:solidFill>
                  <a:schemeClr val="accent3"/>
                </a:solidFill>
                <a:latin typeface="Oswald"/>
                <a:ea typeface="Oswald"/>
                <a:cs typeface="Oswald"/>
                <a:sym typeface="Oswald"/>
              </a:rPr>
              <a:t>1</a:t>
            </a:r>
            <a:endParaRPr b="1" baseline="30000">
              <a:solidFill>
                <a:schemeClr val="accent3"/>
              </a:solidFill>
              <a:latin typeface="Oswald"/>
              <a:ea typeface="Oswald"/>
              <a:cs typeface="Oswald"/>
              <a:sym typeface="Oswald"/>
            </a:endParaRPr>
          </a:p>
          <a:p>
            <a:pPr indent="-342900" lvl="1" marL="914400" rtl="0" algn="l">
              <a:spcBef>
                <a:spcPts val="0"/>
              </a:spcBef>
              <a:spcAft>
                <a:spcPts val="0"/>
              </a:spcAft>
              <a:buSzPts val="1800"/>
              <a:buFont typeface="Oswald"/>
              <a:buChar char="○"/>
            </a:pPr>
            <a:r>
              <a:rPr lang="en" sz="1800">
                <a:latin typeface="Oswald"/>
                <a:ea typeface="Oswald"/>
                <a:cs typeface="Oswald"/>
                <a:sym typeface="Oswald"/>
              </a:rPr>
              <a:t>Gender is a societal construct, and is not rooted in a binary</a:t>
            </a:r>
            <a:endParaRPr sz="1800">
              <a:latin typeface="Oswald"/>
              <a:ea typeface="Oswald"/>
              <a:cs typeface="Oswald"/>
              <a:sym typeface="Oswald"/>
            </a:endParaRPr>
          </a:p>
          <a:p>
            <a:pPr indent="-342900" lvl="1" marL="914400" rtl="0" algn="l">
              <a:spcBef>
                <a:spcPts val="0"/>
              </a:spcBef>
              <a:spcAft>
                <a:spcPts val="0"/>
              </a:spcAft>
              <a:buSzPts val="1800"/>
              <a:buFont typeface="Oswald"/>
              <a:buChar char="○"/>
            </a:pPr>
            <a:r>
              <a:rPr lang="en" sz="1800">
                <a:latin typeface="Oswald"/>
                <a:ea typeface="Oswald"/>
                <a:cs typeface="Oswald"/>
                <a:sym typeface="Oswald"/>
              </a:rPr>
              <a:t>Sex is not binary</a:t>
            </a:r>
            <a:endParaRPr sz="1800">
              <a:highlight>
                <a:schemeClr val="lt1"/>
              </a:highlight>
            </a:endParaRPr>
          </a:p>
          <a:p>
            <a:pPr indent="-342900" lvl="0" marL="457200" rtl="0" algn="l">
              <a:spcBef>
                <a:spcPts val="0"/>
              </a:spcBef>
              <a:spcAft>
                <a:spcPts val="0"/>
              </a:spcAft>
              <a:buSzPts val="1800"/>
              <a:buFont typeface="Oswald"/>
              <a:buChar char="●"/>
            </a:pPr>
            <a:r>
              <a:rPr lang="en">
                <a:highlight>
                  <a:schemeClr val="lt1"/>
                </a:highlight>
                <a:latin typeface="Oswald"/>
                <a:ea typeface="Oswald"/>
                <a:cs typeface="Oswald"/>
                <a:sym typeface="Oswald"/>
              </a:rPr>
              <a:t>Why are stereotypes like "mannerisms" included?</a:t>
            </a:r>
            <a:endParaRPr>
              <a:highlight>
                <a:schemeClr val="lt1"/>
              </a:highlight>
              <a:latin typeface="Oswald"/>
              <a:ea typeface="Oswald"/>
              <a:cs typeface="Oswald"/>
              <a:sym typeface="Oswald"/>
            </a:endParaRPr>
          </a:p>
          <a:p>
            <a:pPr indent="-342900" lvl="0" marL="457200" rtl="0" algn="l">
              <a:spcBef>
                <a:spcPts val="0"/>
              </a:spcBef>
              <a:spcAft>
                <a:spcPts val="0"/>
              </a:spcAft>
              <a:buSzPts val="1800"/>
              <a:buFont typeface="Oswald"/>
              <a:buChar char="●"/>
            </a:pPr>
            <a:r>
              <a:rPr lang="en">
                <a:highlight>
                  <a:schemeClr val="lt1"/>
                </a:highlight>
                <a:latin typeface="Oswald"/>
                <a:ea typeface="Oswald"/>
                <a:cs typeface="Oswald"/>
                <a:sym typeface="Oswald"/>
              </a:rPr>
              <a:t>Analyzing physiology to determine "gender" is very transphobic</a:t>
            </a:r>
            <a:endParaRPr>
              <a:highlight>
                <a:schemeClr val="lt1"/>
              </a:highlight>
              <a:latin typeface="Oswald"/>
              <a:ea typeface="Oswald"/>
              <a:cs typeface="Oswald"/>
              <a:sym typeface="Oswald"/>
            </a:endParaRPr>
          </a:p>
          <a:p>
            <a:pPr indent="0" lvl="0" marL="0" rtl="0" algn="l">
              <a:spcBef>
                <a:spcPts val="0"/>
              </a:spcBef>
              <a:spcAft>
                <a:spcPts val="0"/>
              </a:spcAft>
              <a:buNone/>
            </a:pPr>
            <a:r>
              <a:t/>
            </a:r>
            <a:endParaRPr sz="600">
              <a:solidFill>
                <a:srgbClr val="222222"/>
              </a:solidFill>
              <a:latin typeface="Arial"/>
              <a:ea typeface="Arial"/>
              <a:cs typeface="Arial"/>
              <a:sym typeface="Arial"/>
            </a:endParaRPr>
          </a:p>
          <a:p>
            <a:pPr indent="0" lvl="0" marL="0" rtl="0" algn="l">
              <a:spcBef>
                <a:spcPts val="0"/>
              </a:spcBef>
              <a:spcAft>
                <a:spcPts val="0"/>
              </a:spcAft>
              <a:buNone/>
            </a:pPr>
            <a:r>
              <a:t/>
            </a:r>
            <a:endParaRPr sz="600">
              <a:solidFill>
                <a:srgbClr val="222222"/>
              </a:solidFill>
              <a:latin typeface="Arial"/>
              <a:ea typeface="Arial"/>
              <a:cs typeface="Arial"/>
              <a:sym typeface="Arial"/>
            </a:endParaRPr>
          </a:p>
          <a:p>
            <a:pPr indent="0" lvl="0" marL="0" rtl="0" algn="l">
              <a:spcBef>
                <a:spcPts val="0"/>
              </a:spcBef>
              <a:spcAft>
                <a:spcPts val="0"/>
              </a:spcAft>
              <a:buNone/>
            </a:pPr>
            <a:r>
              <a:rPr lang="en" sz="600">
                <a:solidFill>
                  <a:srgbClr val="222222"/>
                </a:solidFill>
              </a:rPr>
              <a:t>1 Keyes, O. 2</a:t>
            </a:r>
            <a:r>
              <a:rPr lang="en" sz="600"/>
              <a:t>018. The Misgendering Machines: Trans/HCI Implications of Automatic Gender Recognition. </a:t>
            </a:r>
            <a:r>
              <a:rPr i="1" lang="en" sz="600"/>
              <a:t>Proceedings of the ACM on Human-Computer Interaction</a:t>
            </a:r>
            <a:r>
              <a:rPr lang="en" sz="600"/>
              <a:t>, 2, CSCW. Jersey City, NJ. Retrieved August 4, 2019 from https://ironholds.org/resources/papers/agr_paper.pdf.</a:t>
            </a:r>
            <a:endParaRPr sz="600">
              <a:highlight>
                <a:schemeClr val="lt1"/>
              </a:highlight>
            </a:endParaRPr>
          </a:p>
          <a:p>
            <a:pPr indent="0" lvl="0" marL="0" rtl="0" algn="l">
              <a:spcBef>
                <a:spcPts val="0"/>
              </a:spcBef>
              <a:spcAft>
                <a:spcPts val="0"/>
              </a:spcAft>
              <a:buNone/>
            </a:pPr>
            <a:r>
              <a:t/>
            </a:r>
            <a:endParaRPr>
              <a:solidFill>
                <a:srgbClr val="000000"/>
              </a:solidFill>
              <a:highlight>
                <a:srgbClr val="FFFFFF"/>
              </a:highlight>
            </a:endParaRPr>
          </a:p>
        </p:txBody>
      </p:sp>
      <p:sp>
        <p:nvSpPr>
          <p:cNvPr id="119" name="Google Shape;119;p22"/>
          <p:cNvSpPr/>
          <p:nvPr/>
        </p:nvSpPr>
        <p:spPr>
          <a:xfrm>
            <a:off x="1891850" y="3130375"/>
            <a:ext cx="360600" cy="217200"/>
          </a:xfrm>
          <a:prstGeom prst="mathNotEqual">
            <a:avLst>
              <a:gd fmla="val 23520" name="adj1"/>
              <a:gd fmla="val 6600000" name="adj2"/>
              <a:gd fmla="val 11760"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395650" y="1119350"/>
            <a:ext cx="376800" cy="434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354175" y="1798950"/>
            <a:ext cx="376800" cy="434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354175" y="2396925"/>
            <a:ext cx="376800" cy="434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FRS 4. Identify the face</a:t>
            </a:r>
            <a:endParaRPr/>
          </a:p>
        </p:txBody>
      </p:sp>
      <p:sp>
        <p:nvSpPr>
          <p:cNvPr id="128" name="Google Shape;128;p23"/>
          <p:cNvSpPr txBox="1"/>
          <p:nvPr>
            <p:ph idx="1" type="body"/>
          </p:nvPr>
        </p:nvSpPr>
        <p:spPr>
          <a:xfrm>
            <a:off x="311700" y="1135750"/>
            <a:ext cx="8520600" cy="3747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sz="1400"/>
              <a:t>An image is scanned for the presence of a face, either alone or in a crowd</a:t>
            </a:r>
            <a:endParaRPr sz="1400"/>
          </a:p>
          <a:p>
            <a:pPr indent="-317500" lvl="0" marL="914400" rtl="0" algn="l">
              <a:lnSpc>
                <a:spcPct val="115000"/>
              </a:lnSpc>
              <a:spcBef>
                <a:spcPts val="0"/>
              </a:spcBef>
              <a:spcAft>
                <a:spcPts val="0"/>
              </a:spcAft>
              <a:buSzPts val="1400"/>
              <a:buChar char="●"/>
            </a:pPr>
            <a:r>
              <a:rPr lang="en" sz="1400"/>
              <a:t>image can be rotated, scaled, and cropped to better highlight a face</a:t>
            </a:r>
            <a:endParaRPr sz="1400"/>
          </a:p>
          <a:p>
            <a:pPr indent="-317500" lvl="0" marL="914400" rtl="0" algn="l">
              <a:lnSpc>
                <a:spcPct val="115000"/>
              </a:lnSpc>
              <a:spcBef>
                <a:spcPts val="0"/>
              </a:spcBef>
              <a:spcAft>
                <a:spcPts val="0"/>
              </a:spcAft>
              <a:buSzPts val="1400"/>
              <a:buChar char="●"/>
            </a:pPr>
            <a:r>
              <a:rPr lang="en" sz="1400"/>
              <a:t>the "bounding box" holds the final image</a:t>
            </a:r>
            <a:endParaRPr sz="1400"/>
          </a:p>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lang="en" sz="1400"/>
              <a:t>Facial landmarks are extracted from the image and stored in a "face template"</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lang="en" sz="1400"/>
              <a:t>Determine the subject's gender to limit potential matches</a:t>
            </a:r>
            <a:endParaRPr sz="1400"/>
          </a:p>
          <a:p>
            <a:pPr indent="0" lvl="0" marL="9144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b="1" lang="en" sz="1400"/>
              <a:t>Identify the face:</a:t>
            </a:r>
            <a:endParaRPr b="1" sz="1400"/>
          </a:p>
          <a:p>
            <a:pPr indent="-317500" lvl="0" marL="914400" rtl="0" algn="l">
              <a:lnSpc>
                <a:spcPct val="115000"/>
              </a:lnSpc>
              <a:spcBef>
                <a:spcPts val="0"/>
              </a:spcBef>
              <a:spcAft>
                <a:spcPts val="0"/>
              </a:spcAft>
              <a:buSzPts val="1400"/>
              <a:buChar char="●"/>
            </a:pPr>
            <a:r>
              <a:rPr lang="en" sz="1400"/>
              <a:t>Use distinguishing features to recognize a face in its entirety</a:t>
            </a:r>
            <a:endParaRPr sz="1400"/>
          </a:p>
          <a:p>
            <a:pPr indent="-317500" lvl="0" marL="914400" rtl="0" algn="l">
              <a:lnSpc>
                <a:spcPct val="115000"/>
              </a:lnSpc>
              <a:spcBef>
                <a:spcPts val="0"/>
              </a:spcBef>
              <a:spcAft>
                <a:spcPts val="0"/>
              </a:spcAft>
              <a:buSzPts val="1400"/>
              <a:buChar char="●"/>
            </a:pPr>
            <a:r>
              <a:rPr lang="en" sz="1400"/>
              <a:t>Statistically compare the face template's metrics with template values to eliminate images with discrepancies</a:t>
            </a:r>
            <a:endParaRPr sz="1400"/>
          </a:p>
          <a:p>
            <a:pPr indent="0" lvl="0" marL="9144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lang="en" sz="1400"/>
              <a:t>Either the top match or a list of potential matches is returned</a:t>
            </a:r>
            <a:endParaRPr sz="1400"/>
          </a:p>
        </p:txBody>
      </p:sp>
      <p:cxnSp>
        <p:nvCxnSpPr>
          <p:cNvPr id="129" name="Google Shape;129;p23"/>
          <p:cNvCxnSpPr/>
          <p:nvPr/>
        </p:nvCxnSpPr>
        <p:spPr>
          <a:xfrm rot="10800000">
            <a:off x="5538675" y="2843250"/>
            <a:ext cx="983400" cy="8100"/>
          </a:xfrm>
          <a:prstGeom prst="straightConnector1">
            <a:avLst/>
          </a:prstGeom>
          <a:noFill/>
          <a:ln cap="flat" cmpd="sng" w="76200">
            <a:solidFill>
              <a:srgbClr val="000000"/>
            </a:solidFill>
            <a:prstDash val="solid"/>
            <a:round/>
            <a:headEnd len="med" w="med" type="none"/>
            <a:tailEnd len="med" w="med" type="triangle"/>
          </a:ln>
        </p:spPr>
      </p:cxnSp>
      <p:cxnSp>
        <p:nvCxnSpPr>
          <p:cNvPr id="130" name="Google Shape;130;p23"/>
          <p:cNvCxnSpPr/>
          <p:nvPr/>
        </p:nvCxnSpPr>
        <p:spPr>
          <a:xfrm rot="10800000">
            <a:off x="2290750" y="3319725"/>
            <a:ext cx="983400" cy="8100"/>
          </a:xfrm>
          <a:prstGeom prst="straightConnector1">
            <a:avLst/>
          </a:prstGeom>
          <a:noFill/>
          <a:ln cap="flat" cmpd="sng" w="76200">
            <a:solidFill>
              <a:schemeClr val="accent6"/>
            </a:solidFill>
            <a:prstDash val="solid"/>
            <a:round/>
            <a:headEnd len="med" w="med" type="none"/>
            <a:tailEnd len="med" w="med" type="triangle"/>
          </a:ln>
        </p:spPr>
      </p:cxnSp>
      <p:sp>
        <p:nvSpPr>
          <p:cNvPr id="131" name="Google Shape;131;p23"/>
          <p:cNvSpPr txBox="1"/>
          <p:nvPr/>
        </p:nvSpPr>
        <p:spPr>
          <a:xfrm>
            <a:off x="5915400" y="2612700"/>
            <a:ext cx="2916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highlight>
                  <a:srgbClr val="000000"/>
                </a:highlight>
                <a:latin typeface="Oswald"/>
                <a:ea typeface="Oswald"/>
                <a:cs typeface="Oswald"/>
                <a:sym typeface="Oswald"/>
              </a:rPr>
              <a:t> </a:t>
            </a:r>
            <a:r>
              <a:rPr lang="en" sz="1800">
                <a:solidFill>
                  <a:srgbClr val="FFFFFF"/>
                </a:solidFill>
                <a:highlight>
                  <a:srgbClr val="000000"/>
                </a:highlight>
                <a:latin typeface="Oswald"/>
                <a:ea typeface="Oswald"/>
                <a:cs typeface="Oswald"/>
                <a:sym typeface="Oswald"/>
              </a:rPr>
              <a:t>automatic gender recognition</a:t>
            </a:r>
            <a:r>
              <a:rPr lang="en" sz="1800">
                <a:solidFill>
                  <a:schemeClr val="accent6"/>
                </a:solidFill>
                <a:highlight>
                  <a:srgbClr val="000000"/>
                </a:highlight>
                <a:latin typeface="Oswald"/>
                <a:ea typeface="Oswald"/>
                <a:cs typeface="Oswald"/>
                <a:sym typeface="Oswald"/>
              </a:rPr>
              <a:t>.</a:t>
            </a:r>
            <a:endParaRPr sz="1800">
              <a:solidFill>
                <a:schemeClr val="accent6"/>
              </a:solidFill>
              <a:highlight>
                <a:srgbClr val="000000"/>
              </a:highlight>
              <a:latin typeface="Oswald"/>
              <a:ea typeface="Oswald"/>
              <a:cs typeface="Oswald"/>
              <a:sym typeface="Oswald"/>
            </a:endParaRPr>
          </a:p>
        </p:txBody>
      </p:sp>
      <p:sp>
        <p:nvSpPr>
          <p:cNvPr id="132" name="Google Shape;132;p23"/>
          <p:cNvSpPr txBox="1"/>
          <p:nvPr/>
        </p:nvSpPr>
        <p:spPr>
          <a:xfrm>
            <a:off x="2671100" y="3103000"/>
            <a:ext cx="391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highlight>
                  <a:schemeClr val="accent6"/>
                </a:highlight>
                <a:latin typeface="Oswald"/>
                <a:ea typeface="Oswald"/>
                <a:cs typeface="Oswald"/>
                <a:sym typeface="Oswald"/>
              </a:rPr>
              <a:t>automatic race recognition can happen here</a:t>
            </a:r>
            <a:r>
              <a:rPr lang="en" sz="1800">
                <a:solidFill>
                  <a:schemeClr val="accent5"/>
                </a:solidFill>
                <a:highlight>
                  <a:schemeClr val="accent6"/>
                </a:highlight>
                <a:latin typeface="Oswald"/>
                <a:ea typeface="Oswald"/>
                <a:cs typeface="Oswald"/>
                <a:sym typeface="Oswald"/>
              </a:rPr>
              <a:t>.</a:t>
            </a:r>
            <a:endParaRPr sz="1800">
              <a:solidFill>
                <a:schemeClr val="accent5"/>
              </a:solidFill>
              <a:highlight>
                <a:schemeClr val="accent6"/>
              </a:highlight>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4"/>
          <p:cNvPicPr preferRelativeResize="0"/>
          <p:nvPr/>
        </p:nvPicPr>
        <p:blipFill>
          <a:blip r:embed="rId3">
            <a:alphaModFix/>
          </a:blip>
          <a:stretch>
            <a:fillRect/>
          </a:stretch>
        </p:blipFill>
        <p:spPr>
          <a:xfrm>
            <a:off x="357975" y="0"/>
            <a:ext cx="6450852" cy="5143499"/>
          </a:xfrm>
          <a:prstGeom prst="rect">
            <a:avLst/>
          </a:prstGeom>
          <a:noFill/>
          <a:ln cap="flat" cmpd="sng" w="38100">
            <a:solidFill>
              <a:schemeClr val="dk2"/>
            </a:solidFill>
            <a:prstDash val="solid"/>
            <a:round/>
            <a:headEnd len="sm" w="sm" type="none"/>
            <a:tailEnd len="sm" w="sm" type="none"/>
          </a:ln>
        </p:spPr>
      </p:pic>
      <p:sp>
        <p:nvSpPr>
          <p:cNvPr id="138" name="Google Shape;138;p24"/>
          <p:cNvSpPr txBox="1"/>
          <p:nvPr>
            <p:ph type="title"/>
          </p:nvPr>
        </p:nvSpPr>
        <p:spPr>
          <a:xfrm>
            <a:off x="6890775" y="204675"/>
            <a:ext cx="2253000" cy="44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Race Classification Based on Facial Features</a:t>
            </a:r>
            <a:endParaRPr i="1"/>
          </a:p>
          <a:p>
            <a:pPr indent="0" lvl="0" marL="0" rtl="0" algn="l">
              <a:spcBef>
                <a:spcPts val="0"/>
              </a:spcBef>
              <a:spcAft>
                <a:spcPts val="0"/>
              </a:spcAft>
              <a:buNone/>
            </a:pPr>
            <a:r>
              <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sz="2400">
                <a:highlight>
                  <a:srgbClr val="45E1FF"/>
                </a:highlight>
                <a:latin typeface="Playfair Display"/>
                <a:ea typeface="Playfair Display"/>
                <a:cs typeface="Playfair Display"/>
                <a:sym typeface="Playfair Display"/>
              </a:rPr>
              <a:t>(This is the </a:t>
            </a:r>
            <a:r>
              <a:rPr b="1" i="1" lang="en" sz="2400">
                <a:highlight>
                  <a:srgbClr val="45E1FF"/>
                </a:highlight>
                <a:latin typeface="Playfair Display"/>
                <a:ea typeface="Playfair Display"/>
                <a:cs typeface="Playfair Display"/>
                <a:sym typeface="Playfair Display"/>
              </a:rPr>
              <a:t>entire section</a:t>
            </a:r>
            <a:r>
              <a:rPr i="1" lang="en" sz="2400">
                <a:highlight>
                  <a:srgbClr val="45E1FF"/>
                </a:highlight>
                <a:latin typeface="Playfair Display"/>
                <a:ea typeface="Playfair Display"/>
                <a:cs typeface="Playfair Display"/>
                <a:sym typeface="Playfair Display"/>
              </a:rPr>
              <a:t>)</a:t>
            </a:r>
            <a:endParaRPr i="1" sz="2400">
              <a:highlight>
                <a:srgbClr val="45E1FF"/>
              </a:highlight>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idx="1" type="body"/>
          </p:nvPr>
        </p:nvSpPr>
        <p:spPr>
          <a:xfrm>
            <a:off x="311700" y="1234075"/>
            <a:ext cx="8520600" cy="381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Authors have CS and Engineering backgrounds, not anthropology, genetics, or even sociology</a:t>
            </a:r>
            <a:endParaRPr b="1"/>
          </a:p>
          <a:p>
            <a:pPr indent="-342900" lvl="0" marL="457200" rtl="0" algn="l">
              <a:spcBef>
                <a:spcPts val="0"/>
              </a:spcBef>
              <a:spcAft>
                <a:spcPts val="0"/>
              </a:spcAft>
              <a:buSzPts val="1800"/>
              <a:buFont typeface="Arial"/>
              <a:buChar char="●"/>
            </a:pPr>
            <a:r>
              <a:rPr lang="en"/>
              <a:t>There's </a:t>
            </a:r>
            <a:r>
              <a:rPr b="1" lang="en"/>
              <a:t>only one citation for the entire section</a:t>
            </a:r>
            <a:r>
              <a:rPr lang="en"/>
              <a:t>, and it leads to...</a:t>
            </a:r>
            <a:endParaRPr/>
          </a:p>
          <a:p>
            <a:pPr indent="-342900" lvl="0" marL="457200" rtl="0" algn="l">
              <a:spcBef>
                <a:spcPts val="0"/>
              </a:spcBef>
              <a:spcAft>
                <a:spcPts val="0"/>
              </a:spcAft>
              <a:buSzPts val="1800"/>
              <a:buFont typeface="Arial"/>
              <a:buChar char="●"/>
            </a:pPr>
            <a:r>
              <a:rPr i="1" lang="en"/>
              <a:t>Asian Face Image Database PF01</a:t>
            </a:r>
            <a:r>
              <a:rPr lang="en"/>
              <a:t>: a paper</a:t>
            </a:r>
            <a:r>
              <a:rPr lang="en"/>
              <a:t> about a database of 103 Asian people in various poses under different lighting</a:t>
            </a:r>
            <a:endParaRPr/>
          </a:p>
          <a:p>
            <a:pPr indent="-317500" lvl="1" marL="914400" rtl="0" algn="l">
              <a:spcBef>
                <a:spcPts val="0"/>
              </a:spcBef>
              <a:spcAft>
                <a:spcPts val="0"/>
              </a:spcAft>
              <a:buSzPts val="1400"/>
              <a:buChar char="○"/>
            </a:pPr>
            <a:r>
              <a:rPr lang="en"/>
              <a:t>"The database is expected to be used to evaluate the technology of face recognition for Asian people"</a:t>
            </a:r>
            <a:endParaRPr/>
          </a:p>
          <a:p>
            <a:pPr indent="-317500" lvl="1" marL="914400" rtl="0" algn="l">
              <a:spcBef>
                <a:spcPts val="0"/>
              </a:spcBef>
              <a:spcAft>
                <a:spcPts val="0"/>
              </a:spcAft>
              <a:buSzPts val="1400"/>
              <a:buChar char="○"/>
            </a:pPr>
            <a:r>
              <a:rPr i="1" lang="en"/>
              <a:t>PF01</a:t>
            </a:r>
            <a:r>
              <a:rPr lang="en"/>
              <a:t> </a:t>
            </a:r>
            <a:r>
              <a:rPr lang="en"/>
              <a:t>also contains no anthropology</a:t>
            </a:r>
            <a:r>
              <a:rPr lang="en"/>
              <a:t> or </a:t>
            </a:r>
            <a:r>
              <a:rPr lang="en"/>
              <a:t>genetics citations, but it's just a database of images and is not trying to do terrible race science</a:t>
            </a:r>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Accepted into IEEE's </a:t>
            </a:r>
            <a:r>
              <a:rPr i="1" lang="en">
                <a:solidFill>
                  <a:srgbClr val="000000"/>
                </a:solidFill>
              </a:rPr>
              <a:t>2011 Third National Conference on Computer Vision, Pattern Recognition, Image Processing, and Graphics</a:t>
            </a:r>
            <a:r>
              <a:rPr i="1" lang="en">
                <a:solidFill>
                  <a:srgbClr val="FF0000"/>
                </a:solidFill>
                <a:latin typeface="Oswald"/>
                <a:ea typeface="Oswald"/>
                <a:cs typeface="Oswald"/>
                <a:sym typeface="Oswald"/>
              </a:rPr>
              <a:t> </a:t>
            </a:r>
            <a:r>
              <a:rPr b="1" lang="en">
                <a:solidFill>
                  <a:srgbClr val="FF0000"/>
                </a:solidFill>
                <a:latin typeface="Oswald"/>
                <a:ea typeface="Oswald"/>
                <a:cs typeface="Oswald"/>
                <a:sym typeface="Oswald"/>
              </a:rPr>
              <a:t>(???????)</a:t>
            </a:r>
            <a:endParaRPr b="1">
              <a:solidFill>
                <a:srgbClr val="FF0000"/>
              </a:solidFill>
              <a:latin typeface="Oswald"/>
              <a:ea typeface="Oswald"/>
              <a:cs typeface="Oswald"/>
              <a:sym typeface="Oswald"/>
            </a:endParaRPr>
          </a:p>
          <a:p>
            <a:pPr indent="0" lvl="0" marL="0" rtl="0" algn="l">
              <a:lnSpc>
                <a:spcPct val="100000"/>
              </a:lnSpc>
              <a:spcBef>
                <a:spcPts val="0"/>
              </a:spcBef>
              <a:spcAft>
                <a:spcPts val="0"/>
              </a:spcAft>
              <a:buNone/>
            </a:pPr>
            <a:r>
              <a:t/>
            </a:r>
            <a:endParaRPr b="1" sz="800">
              <a:solidFill>
                <a:srgbClr val="FF0000"/>
              </a:solidFill>
              <a:latin typeface="Oswald"/>
              <a:ea typeface="Oswald"/>
              <a:cs typeface="Oswald"/>
              <a:sym typeface="Oswald"/>
            </a:endParaRPr>
          </a:p>
          <a:p>
            <a:pPr indent="-266700" lvl="0" marL="457200" rtl="0" algn="l">
              <a:lnSpc>
                <a:spcPct val="100000"/>
              </a:lnSpc>
              <a:spcBef>
                <a:spcPts val="1600"/>
              </a:spcBef>
              <a:spcAft>
                <a:spcPts val="0"/>
              </a:spcAft>
              <a:buClr>
                <a:srgbClr val="000000"/>
              </a:buClr>
              <a:buSzPts val="600"/>
              <a:buChar char="●"/>
            </a:pPr>
            <a:r>
              <a:rPr lang="en" sz="600">
                <a:solidFill>
                  <a:srgbClr val="000000"/>
                </a:solidFill>
                <a:highlight>
                  <a:srgbClr val="FFFFFF"/>
                </a:highlight>
              </a:rPr>
              <a:t>S. Md. Mansoor Roomi,  S.L. Virasundarii</a:t>
            </a:r>
            <a:r>
              <a:rPr lang="en" sz="600">
                <a:solidFill>
                  <a:srgbClr val="000000"/>
                </a:solidFill>
              </a:rPr>
              <a:t>, </a:t>
            </a:r>
            <a:r>
              <a:rPr lang="en" sz="600">
                <a:solidFill>
                  <a:srgbClr val="000000"/>
                </a:solidFill>
                <a:highlight>
                  <a:srgbClr val="FFFFFF"/>
                </a:highlight>
              </a:rPr>
              <a:t>S. Selvamegala</a:t>
            </a:r>
            <a:r>
              <a:rPr lang="en" sz="600">
                <a:solidFill>
                  <a:srgbClr val="000000"/>
                </a:solidFill>
              </a:rPr>
              <a:t>, </a:t>
            </a:r>
            <a:r>
              <a:rPr lang="en" sz="600">
                <a:solidFill>
                  <a:srgbClr val="000000"/>
                </a:solidFill>
                <a:highlight>
                  <a:srgbClr val="FFFFFF"/>
                </a:highlight>
              </a:rPr>
              <a:t>S. Jeevanandham</a:t>
            </a:r>
            <a:r>
              <a:rPr lang="en" sz="600">
                <a:solidFill>
                  <a:srgbClr val="000000"/>
                </a:solidFill>
              </a:rPr>
              <a:t>, and </a:t>
            </a:r>
            <a:r>
              <a:rPr lang="en" sz="600">
                <a:solidFill>
                  <a:srgbClr val="000000"/>
                </a:solidFill>
                <a:highlight>
                  <a:srgbClr val="FFFFFF"/>
                </a:highlight>
              </a:rPr>
              <a:t>D. Hariharasudhan. 2011. Race Classification Based on Facial Features. In </a:t>
            </a:r>
            <a:r>
              <a:rPr i="1" lang="en" sz="600">
                <a:solidFill>
                  <a:srgbClr val="000000"/>
                </a:solidFill>
                <a:highlight>
                  <a:srgbClr val="FFFFFF"/>
                </a:highlight>
                <a:uFill>
                  <a:noFill/>
                </a:uFill>
                <a:hlinkClick r:id="rId3"/>
              </a:rPr>
              <a:t>2011 Third National Conference on Computer Vision, Pattern Recognition, Image Processing and Graphics</a:t>
            </a:r>
            <a:r>
              <a:rPr lang="en" sz="600">
                <a:solidFill>
                  <a:srgbClr val="000000"/>
                </a:solidFill>
                <a:highlight>
                  <a:srgbClr val="FFFFFF"/>
                </a:highlight>
              </a:rPr>
              <a:t>. IEEE, Hubli, Karnataka, India. DOI:10.1109/NCVPRIPG.2011.19</a:t>
            </a:r>
            <a:endParaRPr sz="600">
              <a:solidFill>
                <a:srgbClr val="000000"/>
              </a:solidFill>
              <a:highlight>
                <a:srgbClr val="FFFFFF"/>
              </a:highlight>
            </a:endParaRPr>
          </a:p>
          <a:p>
            <a:pPr indent="-266700" lvl="0" marL="457200" rtl="0" algn="l">
              <a:lnSpc>
                <a:spcPct val="100000"/>
              </a:lnSpc>
              <a:spcBef>
                <a:spcPts val="0"/>
              </a:spcBef>
              <a:spcAft>
                <a:spcPts val="0"/>
              </a:spcAft>
              <a:buClr>
                <a:srgbClr val="000000"/>
              </a:buClr>
              <a:buSzPts val="600"/>
              <a:buChar char="●"/>
            </a:pPr>
            <a:r>
              <a:rPr lang="en" sz="600">
                <a:solidFill>
                  <a:srgbClr val="000000"/>
                </a:solidFill>
                <a:highlight>
                  <a:srgbClr val="FFFFFF"/>
                </a:highlight>
              </a:rPr>
              <a:t>Intelligent Multimedia Lab. Asian Face Image Database PF01. Department of Computer Science and Engineering technical report. Pohang University of Science and Technology, Korea.</a:t>
            </a:r>
            <a:endParaRPr b="1" sz="600">
              <a:solidFill>
                <a:srgbClr val="000000"/>
              </a:solidFill>
            </a:endParaRPr>
          </a:p>
        </p:txBody>
      </p:sp>
      <p:sp>
        <p:nvSpPr>
          <p:cNvPr id="144" name="Google Shape;144;p25"/>
          <p:cNvSpPr txBox="1"/>
          <p:nvPr>
            <p:ph type="title"/>
          </p:nvPr>
        </p:nvSpPr>
        <p:spPr>
          <a:xfrm>
            <a:off x="311700" y="27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problems with </a:t>
            </a:r>
            <a:r>
              <a:rPr i="1" lang="en"/>
              <a:t>Race Classification Based on Facial Features</a:t>
            </a:r>
            <a:endParaRPr i="1"/>
          </a:p>
        </p:txBody>
      </p:sp>
      <p:sp>
        <p:nvSpPr>
          <p:cNvPr id="145" name="Google Shape;145;p25"/>
          <p:cNvSpPr/>
          <p:nvPr/>
        </p:nvSpPr>
        <p:spPr>
          <a:xfrm>
            <a:off x="370325" y="1274925"/>
            <a:ext cx="376800" cy="434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370325" y="1868150"/>
            <a:ext cx="376800" cy="434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370325" y="2205700"/>
            <a:ext cx="376800" cy="434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Who is letting this happen?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Gender Bias in NLP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 in Machine Translation</a:t>
            </a:r>
            <a:endParaRPr/>
          </a:p>
        </p:txBody>
      </p:sp>
      <p:sp>
        <p:nvSpPr>
          <p:cNvPr id="163" name="Google Shape;163;p28"/>
          <p:cNvSpPr txBox="1"/>
          <p:nvPr>
            <p:ph idx="1" type="body"/>
          </p:nvPr>
        </p:nvSpPr>
        <p:spPr>
          <a:xfrm>
            <a:off x="-2585675" y="1234075"/>
            <a:ext cx="8287500" cy="298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64" name="Google Shape;164;p28"/>
          <p:cNvPicPr preferRelativeResize="0"/>
          <p:nvPr/>
        </p:nvPicPr>
        <p:blipFill>
          <a:blip r:embed="rId3">
            <a:alphaModFix/>
          </a:blip>
          <a:stretch>
            <a:fillRect/>
          </a:stretch>
        </p:blipFill>
        <p:spPr>
          <a:xfrm>
            <a:off x="83775" y="1160425"/>
            <a:ext cx="5119025" cy="3247875"/>
          </a:xfrm>
          <a:prstGeom prst="rect">
            <a:avLst/>
          </a:prstGeom>
          <a:noFill/>
          <a:ln>
            <a:noFill/>
          </a:ln>
        </p:spPr>
      </p:pic>
      <p:sp>
        <p:nvSpPr>
          <p:cNvPr id="165" name="Google Shape;165;p28"/>
          <p:cNvSpPr txBox="1"/>
          <p:nvPr/>
        </p:nvSpPr>
        <p:spPr>
          <a:xfrm>
            <a:off x="5223250" y="1271700"/>
            <a:ext cx="3609000" cy="313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Study conducted by Prates et al. (2018) showed Google Translate routinely defaults to male pronouns more often than female or gender-neutral pronouns when translating</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The bias towards male pronouns was especially high for fields in STEM (72%), architecture (73%), and legal services (73%), among others</a:t>
            </a:r>
            <a:endParaRPr>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 in Machine Translation</a:t>
            </a:r>
            <a:endParaRPr/>
          </a:p>
        </p:txBody>
      </p:sp>
      <p:sp>
        <p:nvSpPr>
          <p:cNvPr id="171" name="Google Shape;171;p29"/>
          <p:cNvSpPr txBox="1"/>
          <p:nvPr>
            <p:ph idx="1" type="body"/>
          </p:nvPr>
        </p:nvSpPr>
        <p:spPr>
          <a:xfrm>
            <a:off x="311700" y="1234075"/>
            <a:ext cx="8520600" cy="291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29"/>
          <p:cNvPicPr preferRelativeResize="0"/>
          <p:nvPr/>
        </p:nvPicPr>
        <p:blipFill>
          <a:blip r:embed="rId3">
            <a:alphaModFix/>
          </a:blip>
          <a:stretch>
            <a:fillRect/>
          </a:stretch>
        </p:blipFill>
        <p:spPr>
          <a:xfrm>
            <a:off x="414800" y="1292038"/>
            <a:ext cx="8314401" cy="2660100"/>
          </a:xfrm>
          <a:prstGeom prst="rect">
            <a:avLst/>
          </a:prstGeom>
          <a:noFill/>
          <a:ln>
            <a:noFill/>
          </a:ln>
        </p:spPr>
      </p:pic>
      <p:sp>
        <p:nvSpPr>
          <p:cNvPr id="173" name="Google Shape;173;p29"/>
          <p:cNvSpPr txBox="1"/>
          <p:nvPr/>
        </p:nvSpPr>
        <p:spPr>
          <a:xfrm>
            <a:off x="345550" y="42264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From Stanovsky et al. (2019). </a:t>
            </a:r>
            <a:r>
              <a:rPr i="1" lang="en">
                <a:latin typeface="Playfair Display"/>
                <a:ea typeface="Playfair Display"/>
                <a:cs typeface="Playfair Display"/>
                <a:sym typeface="Playfair Display"/>
              </a:rPr>
              <a:t>Evaluating Gender Bias in Machine Translation</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 in Machine Translation</a:t>
            </a:r>
            <a:endParaRPr/>
          </a:p>
        </p:txBody>
      </p:sp>
      <p:sp>
        <p:nvSpPr>
          <p:cNvPr id="179" name="Google Shape;179;p30"/>
          <p:cNvSpPr txBox="1"/>
          <p:nvPr>
            <p:ph idx="1" type="body"/>
          </p:nvPr>
        </p:nvSpPr>
        <p:spPr>
          <a:xfrm>
            <a:off x="311700" y="1234075"/>
            <a:ext cx="8520600" cy="207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30"/>
          <p:cNvPicPr preferRelativeResize="0"/>
          <p:nvPr/>
        </p:nvPicPr>
        <p:blipFill>
          <a:blip r:embed="rId3">
            <a:alphaModFix/>
          </a:blip>
          <a:stretch>
            <a:fillRect/>
          </a:stretch>
        </p:blipFill>
        <p:spPr>
          <a:xfrm>
            <a:off x="0" y="1354615"/>
            <a:ext cx="9144000" cy="1950720"/>
          </a:xfrm>
          <a:prstGeom prst="rect">
            <a:avLst/>
          </a:prstGeom>
          <a:noFill/>
          <a:ln>
            <a:noFill/>
          </a:ln>
        </p:spPr>
      </p:pic>
      <p:sp>
        <p:nvSpPr>
          <p:cNvPr id="181" name="Google Shape;181;p30"/>
          <p:cNvSpPr txBox="1"/>
          <p:nvPr/>
        </p:nvSpPr>
        <p:spPr>
          <a:xfrm>
            <a:off x="252525" y="3415700"/>
            <a:ext cx="8579700" cy="132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Observe that Google Translate defaults to the male version of ‘doctor’ when translating the sentence to Spanish </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Stanovsky et al. (2019) noted that the correct gender tended to be preserved when adjectives such as “handsome” and “pretty” were prepended to male and female entities, respectively.</a:t>
            </a:r>
            <a:endParaRPr>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Words matter.</a:t>
            </a:r>
            <a:endParaRPr/>
          </a:p>
        </p:txBody>
      </p:sp>
      <p:sp>
        <p:nvSpPr>
          <p:cNvPr id="187" name="Google Shape;187;p31"/>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Nobody fed these algorithms gender demographics from the U.S. Bureau of Labor Statistics. They were trained solely on the language we use, yet still reflect deep-seated social prejudices and stereotypes.</a:t>
            </a:r>
            <a:endParaRPr/>
          </a:p>
          <a:p>
            <a:pPr indent="0" lvl="0" marL="0" rtl="0" algn="l">
              <a:spcBef>
                <a:spcPts val="1600"/>
              </a:spcBef>
              <a:spcAft>
                <a:spcPts val="0"/>
              </a:spcAft>
              <a:buNone/>
            </a:pPr>
            <a:r>
              <a:rPr lang="en"/>
              <a:t>These biases are so deeply ingrained that they are difficult to correct or eliminate.</a:t>
            </a:r>
            <a:endParaRPr/>
          </a:p>
          <a:p>
            <a:pPr indent="0" lvl="0" marL="0" rtl="0" algn="l">
              <a:spcBef>
                <a:spcPts val="1600"/>
              </a:spcBef>
              <a:spcAft>
                <a:spcPts val="1600"/>
              </a:spcAft>
              <a:buNone/>
            </a:pPr>
            <a:r>
              <a:rPr lang="en"/>
              <a:t>But we need to still try.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Automatic Race &amp; Gender Recognition Algorithms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Racial Bias</a:t>
            </a:r>
            <a:endParaRPr/>
          </a:p>
          <a:p>
            <a:pPr indent="0" lvl="0" marL="0" rtl="0" algn="ctr">
              <a:spcBef>
                <a:spcPts val="0"/>
              </a:spcBef>
              <a:spcAft>
                <a:spcPts val="0"/>
              </a:spcAft>
              <a:buNone/>
            </a:pPr>
            <a:r>
              <a:rPr lang="en"/>
              <a:t>in</a:t>
            </a:r>
            <a:endParaRPr/>
          </a:p>
          <a:p>
            <a:pPr indent="0" lvl="0" marL="0" rtl="0" algn="ctr">
              <a:spcBef>
                <a:spcPts val="0"/>
              </a:spcBef>
              <a:spcAft>
                <a:spcPts val="0"/>
              </a:spcAft>
              <a:buNone/>
            </a:pPr>
            <a:r>
              <a:rPr lang="en"/>
              <a:t>Criminal Justice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Bias in Criminal Justice System</a:t>
            </a:r>
            <a:endParaRPr/>
          </a:p>
        </p:txBody>
      </p:sp>
      <p:sp>
        <p:nvSpPr>
          <p:cNvPr id="198" name="Google Shape;198;p33"/>
          <p:cNvSpPr txBox="1"/>
          <p:nvPr>
            <p:ph idx="1" type="body"/>
          </p:nvPr>
        </p:nvSpPr>
        <p:spPr>
          <a:xfrm>
            <a:off x="311700" y="1114675"/>
            <a:ext cx="8520600" cy="375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solidFill>
                <a:schemeClr val="accent2"/>
              </a:solidFill>
            </a:endParaRPr>
          </a:p>
          <a:p>
            <a:pPr indent="0" lvl="0" marL="0" rtl="0" algn="l">
              <a:lnSpc>
                <a:spcPct val="150000"/>
              </a:lnSpc>
              <a:spcBef>
                <a:spcPts val="1500"/>
              </a:spcBef>
              <a:spcAft>
                <a:spcPts val="0"/>
              </a:spcAft>
              <a:buNone/>
            </a:pPr>
            <a:r>
              <a:t/>
            </a:r>
            <a:endParaRPr b="1"/>
          </a:p>
          <a:p>
            <a:pPr indent="0" lvl="0" marL="0" rtl="0" algn="l">
              <a:spcBef>
                <a:spcPts val="15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199" name="Google Shape;199;p33"/>
          <p:cNvGraphicFramePr/>
          <p:nvPr/>
        </p:nvGraphicFramePr>
        <p:xfrm>
          <a:off x="245600" y="1238250"/>
          <a:ext cx="3000000" cy="3000000"/>
        </p:xfrm>
        <a:graphic>
          <a:graphicData uri="http://schemas.openxmlformats.org/drawingml/2006/table">
            <a:tbl>
              <a:tblPr>
                <a:noFill/>
                <a:tableStyleId>{F9B0493A-A224-4EC7-8A5E-0B758C218410}</a:tableStyleId>
              </a:tblPr>
              <a:tblGrid>
                <a:gridCol w="2163300"/>
                <a:gridCol w="2163300"/>
                <a:gridCol w="2163300"/>
                <a:gridCol w="2163300"/>
              </a:tblGrid>
              <a:tr h="381000">
                <a:tc>
                  <a:txBody>
                    <a:bodyPr/>
                    <a:lstStyle/>
                    <a:p>
                      <a:pPr indent="0" lvl="0" marL="0" rtl="0" algn="ctr">
                        <a:spcBef>
                          <a:spcPts val="0"/>
                        </a:spcBef>
                        <a:spcAft>
                          <a:spcPts val="0"/>
                        </a:spcAft>
                        <a:buNone/>
                      </a:pPr>
                      <a:r>
                        <a:rPr lang="en">
                          <a:solidFill>
                            <a:schemeClr val="dk2"/>
                          </a:solidFill>
                        </a:rPr>
                        <a:t>Problems / Threads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Allocation of Law Enforcement Resources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Assisting</a:t>
                      </a:r>
                      <a:endParaRPr/>
                    </a:p>
                    <a:p>
                      <a:pPr indent="0" lvl="0" marL="0" rtl="0" algn="ctr">
                        <a:spcBef>
                          <a:spcPts val="0"/>
                        </a:spcBef>
                        <a:spcAft>
                          <a:spcPts val="0"/>
                        </a:spcAft>
                        <a:buNone/>
                      </a:pPr>
                      <a:r>
                        <a:rPr lang="en"/>
                        <a:t>  Law Enforcement in the Field</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Providing</a:t>
                      </a:r>
                      <a:endParaRPr/>
                    </a:p>
                    <a:p>
                      <a:pPr indent="0" lvl="0" marL="0" rtl="0" algn="ctr">
                        <a:spcBef>
                          <a:spcPts val="0"/>
                        </a:spcBef>
                        <a:spcAft>
                          <a:spcPts val="0"/>
                        </a:spcAft>
                        <a:buNone/>
                      </a:pPr>
                      <a:r>
                        <a:rPr lang="en"/>
                        <a:t>  Sentencing Guidelines in Court</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r>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r>
              <a:tr h="583475">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Bias in Criminal Justice System</a:t>
            </a:r>
            <a:endParaRPr/>
          </a:p>
        </p:txBody>
      </p:sp>
      <p:sp>
        <p:nvSpPr>
          <p:cNvPr id="205" name="Google Shape;205;p34"/>
          <p:cNvSpPr txBox="1"/>
          <p:nvPr>
            <p:ph idx="1" type="body"/>
          </p:nvPr>
        </p:nvSpPr>
        <p:spPr>
          <a:xfrm>
            <a:off x="311700" y="1114675"/>
            <a:ext cx="8520600" cy="375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solidFill>
                <a:schemeClr val="accent2"/>
              </a:solidFill>
            </a:endParaRPr>
          </a:p>
          <a:p>
            <a:pPr indent="0" lvl="0" marL="0" rtl="0" algn="l">
              <a:lnSpc>
                <a:spcPct val="150000"/>
              </a:lnSpc>
              <a:spcBef>
                <a:spcPts val="1500"/>
              </a:spcBef>
              <a:spcAft>
                <a:spcPts val="0"/>
              </a:spcAft>
              <a:buNone/>
            </a:pPr>
            <a:r>
              <a:t/>
            </a:r>
            <a:endParaRPr b="1"/>
          </a:p>
          <a:p>
            <a:pPr indent="0" lvl="0" marL="0" rtl="0" algn="l">
              <a:spcBef>
                <a:spcPts val="15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206" name="Google Shape;206;p34"/>
          <p:cNvGraphicFramePr/>
          <p:nvPr/>
        </p:nvGraphicFramePr>
        <p:xfrm>
          <a:off x="245600" y="1238250"/>
          <a:ext cx="3000000" cy="3000000"/>
        </p:xfrm>
        <a:graphic>
          <a:graphicData uri="http://schemas.openxmlformats.org/drawingml/2006/table">
            <a:tbl>
              <a:tblPr>
                <a:noFill/>
                <a:tableStyleId>{F9B0493A-A224-4EC7-8A5E-0B758C218410}</a:tableStyleId>
              </a:tblPr>
              <a:tblGrid>
                <a:gridCol w="2163300"/>
                <a:gridCol w="2163300"/>
                <a:gridCol w="2163300"/>
                <a:gridCol w="2163300"/>
              </a:tblGrid>
              <a:tr h="381000">
                <a:tc>
                  <a:txBody>
                    <a:bodyPr/>
                    <a:lstStyle/>
                    <a:p>
                      <a:pPr indent="0" lvl="0" marL="0" rtl="0" algn="ctr">
                        <a:spcBef>
                          <a:spcPts val="0"/>
                        </a:spcBef>
                        <a:spcAft>
                          <a:spcPts val="0"/>
                        </a:spcAft>
                        <a:buNone/>
                      </a:pPr>
                      <a:r>
                        <a:rPr lang="en">
                          <a:solidFill>
                            <a:schemeClr val="dk2"/>
                          </a:solidFill>
                        </a:rPr>
                        <a:t>Problems / Threads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Allocation of Law Enforcement Resources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Assisting</a:t>
                      </a:r>
                      <a:endParaRPr/>
                    </a:p>
                    <a:p>
                      <a:pPr indent="0" lvl="0" marL="0" rtl="0" algn="ctr">
                        <a:spcBef>
                          <a:spcPts val="0"/>
                        </a:spcBef>
                        <a:spcAft>
                          <a:spcPts val="0"/>
                        </a:spcAft>
                        <a:buNone/>
                      </a:pPr>
                      <a:r>
                        <a:rPr lang="en"/>
                        <a:t>  Law Enforcement in the Field</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Providing</a:t>
                      </a:r>
                      <a:endParaRPr/>
                    </a:p>
                    <a:p>
                      <a:pPr indent="0" lvl="0" marL="0" rtl="0" algn="ctr">
                        <a:spcBef>
                          <a:spcPts val="0"/>
                        </a:spcBef>
                        <a:spcAft>
                          <a:spcPts val="0"/>
                        </a:spcAft>
                        <a:buNone/>
                      </a:pPr>
                      <a:r>
                        <a:rPr lang="en"/>
                        <a:t>  Sentencing Guidelines in Court</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r>
              <a:tr h="396200">
                <a:tc>
                  <a:txBody>
                    <a:bodyPr/>
                    <a:lstStyle/>
                    <a:p>
                      <a:pPr indent="0" lvl="0" marL="0" rtl="0" algn="ctr">
                        <a:spcBef>
                          <a:spcPts val="0"/>
                        </a:spcBef>
                        <a:spcAft>
                          <a:spcPts val="0"/>
                        </a:spcAft>
                        <a:buNone/>
                      </a:pPr>
                      <a:r>
                        <a:rPr lang="en"/>
                        <a:t>Lack of oversight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r>
              <a:tr h="595925">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Bias in Criminal Justice System</a:t>
            </a:r>
            <a:endParaRPr/>
          </a:p>
        </p:txBody>
      </p:sp>
      <p:sp>
        <p:nvSpPr>
          <p:cNvPr id="212" name="Google Shape;212;p35"/>
          <p:cNvSpPr txBox="1"/>
          <p:nvPr>
            <p:ph idx="1" type="body"/>
          </p:nvPr>
        </p:nvSpPr>
        <p:spPr>
          <a:xfrm>
            <a:off x="311700" y="1114675"/>
            <a:ext cx="8520600" cy="375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solidFill>
                <a:schemeClr val="accent2"/>
              </a:solidFill>
            </a:endParaRPr>
          </a:p>
          <a:p>
            <a:pPr indent="0" lvl="0" marL="0" rtl="0" algn="l">
              <a:lnSpc>
                <a:spcPct val="150000"/>
              </a:lnSpc>
              <a:spcBef>
                <a:spcPts val="1500"/>
              </a:spcBef>
              <a:spcAft>
                <a:spcPts val="0"/>
              </a:spcAft>
              <a:buNone/>
            </a:pPr>
            <a:r>
              <a:t/>
            </a:r>
            <a:endParaRPr b="1"/>
          </a:p>
          <a:p>
            <a:pPr indent="0" lvl="0" marL="0" rtl="0" algn="l">
              <a:spcBef>
                <a:spcPts val="15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213" name="Google Shape;213;p35"/>
          <p:cNvGraphicFramePr/>
          <p:nvPr/>
        </p:nvGraphicFramePr>
        <p:xfrm>
          <a:off x="245600" y="1238250"/>
          <a:ext cx="3000000" cy="3000000"/>
        </p:xfrm>
        <a:graphic>
          <a:graphicData uri="http://schemas.openxmlformats.org/drawingml/2006/table">
            <a:tbl>
              <a:tblPr>
                <a:noFill/>
                <a:tableStyleId>{F9B0493A-A224-4EC7-8A5E-0B758C218410}</a:tableStyleId>
              </a:tblPr>
              <a:tblGrid>
                <a:gridCol w="2163300"/>
                <a:gridCol w="2163300"/>
                <a:gridCol w="2163300"/>
                <a:gridCol w="2163300"/>
              </a:tblGrid>
              <a:tr h="381000">
                <a:tc>
                  <a:txBody>
                    <a:bodyPr/>
                    <a:lstStyle/>
                    <a:p>
                      <a:pPr indent="0" lvl="0" marL="0" rtl="0" algn="ctr">
                        <a:spcBef>
                          <a:spcPts val="0"/>
                        </a:spcBef>
                        <a:spcAft>
                          <a:spcPts val="0"/>
                        </a:spcAft>
                        <a:buNone/>
                      </a:pPr>
                      <a:r>
                        <a:rPr lang="en">
                          <a:solidFill>
                            <a:schemeClr val="dk2"/>
                          </a:solidFill>
                        </a:rPr>
                        <a:t>Problems / Threads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Allocation of Law Enforcement Resources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Assisting</a:t>
                      </a:r>
                      <a:endParaRPr/>
                    </a:p>
                    <a:p>
                      <a:pPr indent="0" lvl="0" marL="0" rtl="0" algn="ctr">
                        <a:spcBef>
                          <a:spcPts val="0"/>
                        </a:spcBef>
                        <a:spcAft>
                          <a:spcPts val="0"/>
                        </a:spcAft>
                        <a:buNone/>
                      </a:pPr>
                      <a:r>
                        <a:rPr lang="en"/>
                        <a:t>  Law Enforcement in the Field</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Providing</a:t>
                      </a:r>
                      <a:endParaRPr/>
                    </a:p>
                    <a:p>
                      <a:pPr indent="0" lvl="0" marL="0" rtl="0" algn="ctr">
                        <a:spcBef>
                          <a:spcPts val="0"/>
                        </a:spcBef>
                        <a:spcAft>
                          <a:spcPts val="0"/>
                        </a:spcAft>
                        <a:buNone/>
                      </a:pPr>
                      <a:r>
                        <a:rPr lang="en"/>
                        <a:t>  Sentencing Guidelines in Court</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r>
              <a:tr h="396200">
                <a:tc>
                  <a:txBody>
                    <a:bodyPr/>
                    <a:lstStyle/>
                    <a:p>
                      <a:pPr indent="0" lvl="0" marL="0" rtl="0" algn="ctr">
                        <a:spcBef>
                          <a:spcPts val="0"/>
                        </a:spcBef>
                        <a:spcAft>
                          <a:spcPts val="0"/>
                        </a:spcAft>
                        <a:buNone/>
                      </a:pPr>
                      <a:r>
                        <a:rPr lang="en"/>
                        <a:t>Lack of oversight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Limited input from stakeholders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Bias in Criminal Justice System</a:t>
            </a:r>
            <a:endParaRPr/>
          </a:p>
        </p:txBody>
      </p:sp>
      <p:sp>
        <p:nvSpPr>
          <p:cNvPr id="219" name="Google Shape;219;p36"/>
          <p:cNvSpPr txBox="1"/>
          <p:nvPr>
            <p:ph idx="1" type="body"/>
          </p:nvPr>
        </p:nvSpPr>
        <p:spPr>
          <a:xfrm>
            <a:off x="311700" y="1114675"/>
            <a:ext cx="8520600" cy="375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solidFill>
                <a:schemeClr val="accent2"/>
              </a:solidFill>
            </a:endParaRPr>
          </a:p>
          <a:p>
            <a:pPr indent="0" lvl="0" marL="0" rtl="0" algn="l">
              <a:lnSpc>
                <a:spcPct val="150000"/>
              </a:lnSpc>
              <a:spcBef>
                <a:spcPts val="1500"/>
              </a:spcBef>
              <a:spcAft>
                <a:spcPts val="0"/>
              </a:spcAft>
              <a:buNone/>
            </a:pPr>
            <a:r>
              <a:t/>
            </a:r>
            <a:endParaRPr b="1"/>
          </a:p>
          <a:p>
            <a:pPr indent="0" lvl="0" marL="0" rtl="0" algn="l">
              <a:spcBef>
                <a:spcPts val="15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220" name="Google Shape;220;p36"/>
          <p:cNvGraphicFramePr/>
          <p:nvPr/>
        </p:nvGraphicFramePr>
        <p:xfrm>
          <a:off x="245600" y="1238250"/>
          <a:ext cx="3000000" cy="3000000"/>
        </p:xfrm>
        <a:graphic>
          <a:graphicData uri="http://schemas.openxmlformats.org/drawingml/2006/table">
            <a:tbl>
              <a:tblPr>
                <a:noFill/>
                <a:tableStyleId>{F9B0493A-A224-4EC7-8A5E-0B758C218410}</a:tableStyleId>
              </a:tblPr>
              <a:tblGrid>
                <a:gridCol w="2163300"/>
                <a:gridCol w="2163300"/>
                <a:gridCol w="2163300"/>
                <a:gridCol w="2163300"/>
              </a:tblGrid>
              <a:tr h="381000">
                <a:tc>
                  <a:txBody>
                    <a:bodyPr/>
                    <a:lstStyle/>
                    <a:p>
                      <a:pPr indent="0" lvl="0" marL="0" rtl="0" algn="ctr">
                        <a:spcBef>
                          <a:spcPts val="0"/>
                        </a:spcBef>
                        <a:spcAft>
                          <a:spcPts val="0"/>
                        </a:spcAft>
                        <a:buNone/>
                      </a:pPr>
                      <a:r>
                        <a:rPr lang="en">
                          <a:solidFill>
                            <a:schemeClr val="dk2"/>
                          </a:solidFill>
                        </a:rPr>
                        <a:t>Problems / Threads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Allocation of Law Enforcement Resources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Assisting</a:t>
                      </a:r>
                      <a:endParaRPr/>
                    </a:p>
                    <a:p>
                      <a:pPr indent="0" lvl="0" marL="0" rtl="0" algn="ctr">
                        <a:spcBef>
                          <a:spcPts val="0"/>
                        </a:spcBef>
                        <a:spcAft>
                          <a:spcPts val="0"/>
                        </a:spcAft>
                        <a:buNone/>
                      </a:pPr>
                      <a:r>
                        <a:rPr lang="en"/>
                        <a:t>  Law Enforcement in the Field</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Providing</a:t>
                      </a:r>
                      <a:endParaRPr/>
                    </a:p>
                    <a:p>
                      <a:pPr indent="0" lvl="0" marL="0" rtl="0" algn="ctr">
                        <a:spcBef>
                          <a:spcPts val="0"/>
                        </a:spcBef>
                        <a:spcAft>
                          <a:spcPts val="0"/>
                        </a:spcAft>
                        <a:buNone/>
                      </a:pPr>
                      <a:r>
                        <a:rPr lang="en"/>
                        <a:t>  Sentencing Guidelines in Court</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r>
              <a:tr h="396200">
                <a:tc>
                  <a:txBody>
                    <a:bodyPr/>
                    <a:lstStyle/>
                    <a:p>
                      <a:pPr indent="0" lvl="0" marL="0" rtl="0" algn="ctr">
                        <a:spcBef>
                          <a:spcPts val="0"/>
                        </a:spcBef>
                        <a:spcAft>
                          <a:spcPts val="0"/>
                        </a:spcAft>
                        <a:buNone/>
                      </a:pPr>
                      <a:r>
                        <a:rPr lang="en"/>
                        <a:t>Lack of oversight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Limited input from stakeholders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Biased training data</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Bias in Criminal Justice System</a:t>
            </a:r>
            <a:endParaRPr/>
          </a:p>
        </p:txBody>
      </p:sp>
      <p:sp>
        <p:nvSpPr>
          <p:cNvPr id="226" name="Google Shape;226;p37"/>
          <p:cNvSpPr txBox="1"/>
          <p:nvPr>
            <p:ph idx="1" type="body"/>
          </p:nvPr>
        </p:nvSpPr>
        <p:spPr>
          <a:xfrm>
            <a:off x="311700" y="1114675"/>
            <a:ext cx="8520600" cy="375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solidFill>
                <a:schemeClr val="accent2"/>
              </a:solidFill>
            </a:endParaRPr>
          </a:p>
          <a:p>
            <a:pPr indent="0" lvl="0" marL="0" rtl="0" algn="l">
              <a:lnSpc>
                <a:spcPct val="150000"/>
              </a:lnSpc>
              <a:spcBef>
                <a:spcPts val="1500"/>
              </a:spcBef>
              <a:spcAft>
                <a:spcPts val="0"/>
              </a:spcAft>
              <a:buNone/>
            </a:pPr>
            <a:r>
              <a:t/>
            </a:r>
            <a:endParaRPr b="1"/>
          </a:p>
          <a:p>
            <a:pPr indent="0" lvl="0" marL="0" rtl="0" algn="l">
              <a:spcBef>
                <a:spcPts val="15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227" name="Google Shape;227;p37"/>
          <p:cNvGraphicFramePr/>
          <p:nvPr/>
        </p:nvGraphicFramePr>
        <p:xfrm>
          <a:off x="245600" y="1238250"/>
          <a:ext cx="3000000" cy="3000000"/>
        </p:xfrm>
        <a:graphic>
          <a:graphicData uri="http://schemas.openxmlformats.org/drawingml/2006/table">
            <a:tbl>
              <a:tblPr>
                <a:noFill/>
                <a:tableStyleId>{F9B0493A-A224-4EC7-8A5E-0B758C218410}</a:tableStyleId>
              </a:tblPr>
              <a:tblGrid>
                <a:gridCol w="2163300"/>
                <a:gridCol w="2163300"/>
                <a:gridCol w="2163300"/>
                <a:gridCol w="2163300"/>
              </a:tblGrid>
              <a:tr h="381000">
                <a:tc>
                  <a:txBody>
                    <a:bodyPr/>
                    <a:lstStyle/>
                    <a:p>
                      <a:pPr indent="0" lvl="0" marL="0" rtl="0" algn="ctr">
                        <a:spcBef>
                          <a:spcPts val="0"/>
                        </a:spcBef>
                        <a:spcAft>
                          <a:spcPts val="0"/>
                        </a:spcAft>
                        <a:buNone/>
                      </a:pPr>
                      <a:r>
                        <a:rPr lang="en">
                          <a:solidFill>
                            <a:schemeClr val="dk2"/>
                          </a:solidFill>
                        </a:rPr>
                        <a:t>Problems / Threads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Allocation of Law Enforcement Resources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Assisting</a:t>
                      </a:r>
                      <a:endParaRPr/>
                    </a:p>
                    <a:p>
                      <a:pPr indent="0" lvl="0" marL="0" rtl="0" algn="ctr">
                        <a:spcBef>
                          <a:spcPts val="0"/>
                        </a:spcBef>
                        <a:spcAft>
                          <a:spcPts val="0"/>
                        </a:spcAft>
                        <a:buNone/>
                      </a:pPr>
                      <a:r>
                        <a:rPr lang="en"/>
                        <a:t>  Law Enforcement in the Field</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Providing</a:t>
                      </a:r>
                      <a:endParaRPr/>
                    </a:p>
                    <a:p>
                      <a:pPr indent="0" lvl="0" marL="0" rtl="0" algn="ctr">
                        <a:spcBef>
                          <a:spcPts val="0"/>
                        </a:spcBef>
                        <a:spcAft>
                          <a:spcPts val="0"/>
                        </a:spcAft>
                        <a:buNone/>
                      </a:pPr>
                      <a:r>
                        <a:rPr lang="en"/>
                        <a:t>  Sentencing Guidelines in Court</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r>
              <a:tr h="396200">
                <a:tc>
                  <a:txBody>
                    <a:bodyPr/>
                    <a:lstStyle/>
                    <a:p>
                      <a:pPr indent="0" lvl="0" marL="0" rtl="0" algn="ctr">
                        <a:spcBef>
                          <a:spcPts val="0"/>
                        </a:spcBef>
                        <a:spcAft>
                          <a:spcPts val="0"/>
                        </a:spcAft>
                        <a:buNone/>
                      </a:pPr>
                      <a:r>
                        <a:rPr lang="en"/>
                        <a:t>Lack of oversight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Limited input from stakeholders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Biased training data</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Difficult to eliminate bias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Bias in Criminal Justice System</a:t>
            </a:r>
            <a:endParaRPr/>
          </a:p>
        </p:txBody>
      </p:sp>
      <p:sp>
        <p:nvSpPr>
          <p:cNvPr id="233" name="Google Shape;233;p38"/>
          <p:cNvSpPr txBox="1"/>
          <p:nvPr>
            <p:ph idx="1" type="body"/>
          </p:nvPr>
        </p:nvSpPr>
        <p:spPr>
          <a:xfrm>
            <a:off x="311700" y="1114675"/>
            <a:ext cx="8520600" cy="375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solidFill>
                <a:schemeClr val="accent2"/>
              </a:solidFill>
            </a:endParaRPr>
          </a:p>
          <a:p>
            <a:pPr indent="0" lvl="0" marL="0" rtl="0" algn="l">
              <a:lnSpc>
                <a:spcPct val="150000"/>
              </a:lnSpc>
              <a:spcBef>
                <a:spcPts val="1500"/>
              </a:spcBef>
              <a:spcAft>
                <a:spcPts val="0"/>
              </a:spcAft>
              <a:buNone/>
            </a:pPr>
            <a:r>
              <a:t/>
            </a:r>
            <a:endParaRPr b="1"/>
          </a:p>
          <a:p>
            <a:pPr indent="0" lvl="0" marL="0" rtl="0" algn="l">
              <a:spcBef>
                <a:spcPts val="15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a:t>
            </a:r>
            <a:r>
              <a:rPr lang="en" sz="1400">
                <a:latin typeface="Arial"/>
                <a:ea typeface="Arial"/>
                <a:cs typeface="Arial"/>
                <a:sym typeface="Arial"/>
              </a:rPr>
              <a:t>Acceptance of bias</a:t>
            </a:r>
            <a:endParaRPr/>
          </a:p>
        </p:txBody>
      </p:sp>
      <p:graphicFrame>
        <p:nvGraphicFramePr>
          <p:cNvPr id="234" name="Google Shape;234;p38"/>
          <p:cNvGraphicFramePr/>
          <p:nvPr/>
        </p:nvGraphicFramePr>
        <p:xfrm>
          <a:off x="245600" y="1238250"/>
          <a:ext cx="3000000" cy="3000000"/>
        </p:xfrm>
        <a:graphic>
          <a:graphicData uri="http://schemas.openxmlformats.org/drawingml/2006/table">
            <a:tbl>
              <a:tblPr>
                <a:noFill/>
                <a:tableStyleId>{F9B0493A-A224-4EC7-8A5E-0B758C218410}</a:tableStyleId>
              </a:tblPr>
              <a:tblGrid>
                <a:gridCol w="2163300"/>
                <a:gridCol w="2163300"/>
                <a:gridCol w="2163300"/>
                <a:gridCol w="2163300"/>
              </a:tblGrid>
              <a:tr h="381000">
                <a:tc>
                  <a:txBody>
                    <a:bodyPr/>
                    <a:lstStyle/>
                    <a:p>
                      <a:pPr indent="0" lvl="0" marL="0" rtl="0" algn="ctr">
                        <a:spcBef>
                          <a:spcPts val="0"/>
                        </a:spcBef>
                        <a:spcAft>
                          <a:spcPts val="0"/>
                        </a:spcAft>
                        <a:buNone/>
                      </a:pPr>
                      <a:r>
                        <a:rPr lang="en">
                          <a:solidFill>
                            <a:schemeClr val="dk2"/>
                          </a:solidFill>
                        </a:rPr>
                        <a:t>Problems / Threads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Allocation of Law Enforcement Resources</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Assisting</a:t>
                      </a:r>
                      <a:endParaRPr/>
                    </a:p>
                    <a:p>
                      <a:pPr indent="0" lvl="0" marL="0" rtl="0" algn="ctr">
                        <a:spcBef>
                          <a:spcPts val="0"/>
                        </a:spcBef>
                        <a:spcAft>
                          <a:spcPts val="0"/>
                        </a:spcAft>
                        <a:buNone/>
                      </a:pPr>
                      <a:r>
                        <a:rPr lang="en"/>
                        <a:t>  Law Enforcement in the Field</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Providing</a:t>
                      </a:r>
                      <a:endParaRPr/>
                    </a:p>
                    <a:p>
                      <a:pPr indent="0" lvl="0" marL="0" rtl="0" algn="ctr">
                        <a:spcBef>
                          <a:spcPts val="0"/>
                        </a:spcBef>
                        <a:spcAft>
                          <a:spcPts val="0"/>
                        </a:spcAft>
                        <a:buNone/>
                      </a:pPr>
                      <a:r>
                        <a:rPr lang="en"/>
                        <a:t>  Sentencing Guidelines in Court</a:t>
                      </a:r>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CCCCCC"/>
                    </a:solidFill>
                  </a:tcPr>
                </a:tc>
              </a:tr>
              <a:tr h="396200">
                <a:tc>
                  <a:txBody>
                    <a:bodyPr/>
                    <a:lstStyle/>
                    <a:p>
                      <a:pPr indent="0" lvl="0" marL="0" rtl="0" algn="ctr">
                        <a:spcBef>
                          <a:spcPts val="0"/>
                        </a:spcBef>
                        <a:spcAft>
                          <a:spcPts val="0"/>
                        </a:spcAft>
                        <a:buNone/>
                      </a:pPr>
                      <a:r>
                        <a:rPr lang="en"/>
                        <a:t>Lack of oversight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Limited input from stakeholders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Biased training data</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Difficult to eliminate bias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Rekognition is really bad at this…</a:t>
            </a:r>
            <a:endParaRPr/>
          </a:p>
          <a:p>
            <a:pPr indent="0" lvl="0" marL="457200" rtl="0" algn="l">
              <a:lnSpc>
                <a:spcPct val="150000"/>
              </a:lnSpc>
              <a:spcBef>
                <a:spcPts val="0"/>
              </a:spcBef>
              <a:spcAft>
                <a:spcPts val="0"/>
              </a:spcAft>
              <a:buNone/>
            </a:pPr>
            <a:r>
              <a:t/>
            </a:r>
            <a:endParaRPr sz="1800">
              <a:latin typeface="Playfair Display"/>
              <a:ea typeface="Playfair Display"/>
              <a:cs typeface="Playfair Display"/>
              <a:sym typeface="Playfair Display"/>
            </a:endParaRPr>
          </a:p>
          <a:p>
            <a:pPr indent="0" lvl="0" marL="0" rtl="0" algn="l">
              <a:lnSpc>
                <a:spcPct val="150000"/>
              </a:lnSpc>
              <a:spcBef>
                <a:spcPts val="0"/>
              </a:spcBef>
              <a:spcAft>
                <a:spcPts val="0"/>
              </a:spcAft>
              <a:buNone/>
            </a:pPr>
            <a:r>
              <a:t/>
            </a:r>
            <a:endParaRPr sz="1800">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pic>
        <p:nvPicPr>
          <p:cNvPr id="240" name="Google Shape;240;p39"/>
          <p:cNvPicPr preferRelativeResize="0"/>
          <p:nvPr/>
        </p:nvPicPr>
        <p:blipFill rotWithShape="1">
          <a:blip r:embed="rId3">
            <a:alphaModFix/>
          </a:blip>
          <a:srcRect b="13608" l="3208" r="3794" t="14042"/>
          <a:stretch/>
        </p:blipFill>
        <p:spPr>
          <a:xfrm>
            <a:off x="921575" y="1170125"/>
            <a:ext cx="7379601" cy="3801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l">
              <a:lnSpc>
                <a:spcPct val="135000"/>
              </a:lnSpc>
              <a:spcBef>
                <a:spcPts val="3600"/>
              </a:spcBef>
              <a:spcAft>
                <a:spcPts val="0"/>
              </a:spcAft>
              <a:buNone/>
            </a:pPr>
            <a:r>
              <a:t/>
            </a:r>
            <a:endParaRPr b="0" sz="3550">
              <a:latin typeface="Arial"/>
              <a:ea typeface="Arial"/>
              <a:cs typeface="Arial"/>
              <a:sym typeface="Arial"/>
            </a:endParaRPr>
          </a:p>
          <a:p>
            <a:pPr indent="0" lvl="0" marL="0" rtl="0" algn="ctr">
              <a:lnSpc>
                <a:spcPct val="135000"/>
              </a:lnSpc>
              <a:spcBef>
                <a:spcPts val="3600"/>
              </a:spcBef>
              <a:spcAft>
                <a:spcPts val="0"/>
              </a:spcAft>
              <a:buNone/>
            </a:pPr>
            <a:r>
              <a:rPr lang="en"/>
              <a:t>Biases in Machine Learning Algorithms  Using EHR Data</a:t>
            </a:r>
            <a:endParaRPr/>
          </a:p>
          <a:p>
            <a:pPr indent="0" lvl="0" marL="0" rtl="0" algn="l">
              <a:lnSpc>
                <a:spcPct val="135000"/>
              </a:lnSpc>
              <a:spcBef>
                <a:spcPts val="3600"/>
              </a:spcBef>
              <a:spcAft>
                <a:spcPts val="0"/>
              </a:spcAft>
              <a:buClr>
                <a:schemeClr val="dk2"/>
              </a:buClr>
              <a:buSzPts val="1100"/>
              <a:buFont typeface="Arial"/>
              <a:buNone/>
            </a:pPr>
            <a:r>
              <a:t/>
            </a:r>
            <a:endParaRPr b="0" sz="1000"/>
          </a:p>
          <a:p>
            <a:pPr indent="0" lvl="0" marL="0" rtl="0" algn="ctr">
              <a:spcBef>
                <a:spcPts val="18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MISSING DATA</a:t>
            </a:r>
            <a:endParaRPr/>
          </a:p>
        </p:txBody>
      </p:sp>
      <p:sp>
        <p:nvSpPr>
          <p:cNvPr id="251" name="Google Shape;251;p41"/>
          <p:cNvSpPr txBox="1"/>
          <p:nvPr>
            <p:ph idx="1" type="body"/>
          </p:nvPr>
        </p:nvSpPr>
        <p:spPr>
          <a:xfrm>
            <a:off x="311700" y="1234050"/>
            <a:ext cx="4323600" cy="35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Missing Data on Race/Ethnicity, primary spoken language, primary written language.</a:t>
            </a:r>
            <a:endParaRPr sz="1200"/>
          </a:p>
          <a:p>
            <a:pPr indent="0" lvl="0" marL="0" rtl="0" algn="l">
              <a:spcBef>
                <a:spcPts val="1600"/>
              </a:spcBef>
              <a:spcAft>
                <a:spcPts val="0"/>
              </a:spcAft>
              <a:buNone/>
            </a:pPr>
            <a:r>
              <a:rPr lang="en" sz="1200">
                <a:highlight>
                  <a:srgbClr val="FFFFFF"/>
                </a:highlight>
              </a:rPr>
              <a:t>Missing Data on vulnerable populations including those with </a:t>
            </a:r>
            <a:r>
              <a:rPr lang="en" sz="1200">
                <a:highlight>
                  <a:srgbClr val="FFFFFF"/>
                </a:highlight>
              </a:rPr>
              <a:t>low socioeconomic</a:t>
            </a:r>
            <a:r>
              <a:rPr lang="en" sz="1200">
                <a:highlight>
                  <a:srgbClr val="FFFFFF"/>
                </a:highlight>
              </a:rPr>
              <a:t> status , psychosocial issues and immigrants are more likely to visit multiple institutions or health care systems to receive care</a:t>
            </a:r>
            <a:endParaRPr sz="1200">
              <a:highlight>
                <a:srgbClr val="FFFFFF"/>
              </a:highlight>
            </a:endParaRPr>
          </a:p>
          <a:p>
            <a:pPr indent="0" lvl="0" marL="0" rtl="0" algn="l">
              <a:spcBef>
                <a:spcPts val="1600"/>
              </a:spcBef>
              <a:spcAft>
                <a:spcPts val="0"/>
              </a:spcAft>
              <a:buNone/>
            </a:pPr>
            <a:r>
              <a:rPr lang="en" sz="1200">
                <a:highlight>
                  <a:srgbClr val="FFFFFF"/>
                </a:highlight>
              </a:rPr>
              <a:t>Insufficient Data to qualify for disease definitions - patients with low socioeconomic status may receive fewer diagnostic tests and medications for chronic diseases and have limited access to health care</a:t>
            </a:r>
            <a:endParaRPr sz="1200">
              <a:highlight>
                <a:srgbClr val="FFFFFF"/>
              </a:highlight>
            </a:endParaRPr>
          </a:p>
          <a:p>
            <a:pPr indent="0" lvl="0" marL="0" rtl="0" algn="l">
              <a:spcBef>
                <a:spcPts val="1600"/>
              </a:spcBef>
              <a:spcAft>
                <a:spcPts val="1600"/>
              </a:spcAft>
              <a:buNone/>
            </a:pPr>
            <a:r>
              <a:rPr lang="en" sz="1200">
                <a:highlight>
                  <a:srgbClr val="FFFFFF"/>
                </a:highlight>
              </a:rPr>
              <a:t>Algorithms generated at a single institution could be improved through the integration of larger, external data sets that include more diverse patient populations</a:t>
            </a:r>
            <a:endParaRPr sz="1200">
              <a:highlight>
                <a:srgbClr val="FFFFFF"/>
              </a:highlight>
            </a:endParaRPr>
          </a:p>
        </p:txBody>
      </p:sp>
      <p:sp>
        <p:nvSpPr>
          <p:cNvPr id="252" name="Google Shape;252;p41"/>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3" name="Google Shape;253;p41"/>
          <p:cNvPicPr preferRelativeResize="0"/>
          <p:nvPr/>
        </p:nvPicPr>
        <p:blipFill>
          <a:blip r:embed="rId3">
            <a:alphaModFix/>
          </a:blip>
          <a:stretch>
            <a:fillRect/>
          </a:stretch>
        </p:blipFill>
        <p:spPr>
          <a:xfrm>
            <a:off x="4638575" y="1234050"/>
            <a:ext cx="4323600" cy="3334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facial recognition algorithms work?</a:t>
            </a:r>
            <a:endParaRPr/>
          </a:p>
        </p:txBody>
      </p:sp>
      <p:sp>
        <p:nvSpPr>
          <p:cNvPr id="70" name="Google Shape;70;p15"/>
          <p:cNvSpPr txBox="1"/>
          <p:nvPr>
            <p:ph idx="1" type="body"/>
          </p:nvPr>
        </p:nvSpPr>
        <p:spPr>
          <a:xfrm>
            <a:off x="311700" y="1017725"/>
            <a:ext cx="8520600" cy="4066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sz="1400"/>
              <a:t>An image is scanned for the presence of a face, either alone or in a crowd</a:t>
            </a:r>
            <a:endParaRPr sz="1400"/>
          </a:p>
          <a:p>
            <a:pPr indent="-317500" lvl="0" marL="1371600" rtl="0" algn="l">
              <a:spcBef>
                <a:spcPts val="0"/>
              </a:spcBef>
              <a:spcAft>
                <a:spcPts val="0"/>
              </a:spcAft>
              <a:buSzPts val="1400"/>
              <a:buChar char="●"/>
            </a:pPr>
            <a:r>
              <a:rPr b="1" lang="en" sz="1400"/>
              <a:t>image can be rotated, scaled, and cropped to better highlight a face</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Luan Tran, Xi Yin, and Xiaoming Liu. 2018. Representation Learning by Rotating Your Faces. In IEEE Transactions on Pattern Analysis and Machine Intelligence, September 2018. Retrieved August 7, 2019 from https://arxiv.org/pdf/1705.11136.pdf.</a:t>
            </a:r>
            <a:endParaRPr sz="700"/>
          </a:p>
          <a:p>
            <a:pPr indent="0" lvl="0" marL="0" rtl="0" algn="l">
              <a:lnSpc>
                <a:spcPct val="115000"/>
              </a:lnSpc>
              <a:spcBef>
                <a:spcPts val="0"/>
              </a:spcBef>
              <a:spcAft>
                <a:spcPts val="0"/>
              </a:spcAft>
              <a:buNone/>
            </a:pPr>
            <a:r>
              <a:t/>
            </a:r>
            <a:endParaRPr sz="1400"/>
          </a:p>
        </p:txBody>
      </p:sp>
      <p:pic>
        <p:nvPicPr>
          <p:cNvPr id="71" name="Google Shape;71;p15"/>
          <p:cNvPicPr preferRelativeResize="0"/>
          <p:nvPr/>
        </p:nvPicPr>
        <p:blipFill>
          <a:blip r:embed="rId3">
            <a:alphaModFix/>
          </a:blip>
          <a:stretch>
            <a:fillRect/>
          </a:stretch>
        </p:blipFill>
        <p:spPr>
          <a:xfrm>
            <a:off x="2138925" y="1651175"/>
            <a:ext cx="3764698" cy="31208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Size and Underestimation</a:t>
            </a:r>
            <a:endParaRPr/>
          </a:p>
        </p:txBody>
      </p:sp>
      <p:sp>
        <p:nvSpPr>
          <p:cNvPr id="259" name="Google Shape;259;p42"/>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In-sufficient  sample sizes</a:t>
            </a:r>
            <a:endParaRPr/>
          </a:p>
        </p:txBody>
      </p:sp>
      <p:sp>
        <p:nvSpPr>
          <p:cNvPr id="260" name="Google Shape;260;p42"/>
          <p:cNvSpPr txBox="1"/>
          <p:nvPr>
            <p:ph idx="2" type="body"/>
          </p:nvPr>
        </p:nvSpPr>
        <p:spPr>
          <a:xfrm>
            <a:off x="4832400" y="1234050"/>
            <a:ext cx="3999900" cy="34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Underestimation occurs when a learning algorithm is trained on insufficient data and fails to provide estimates</a:t>
            </a:r>
            <a:endParaRPr sz="1200">
              <a:highlight>
                <a:srgbClr val="FFFFFF"/>
              </a:highlight>
            </a:endParaRPr>
          </a:p>
          <a:p>
            <a:pPr indent="0" lvl="0" marL="0" rtl="0" algn="l">
              <a:spcBef>
                <a:spcPts val="1600"/>
              </a:spcBef>
              <a:spcAft>
                <a:spcPts val="0"/>
              </a:spcAft>
              <a:buNone/>
            </a:pPr>
            <a:r>
              <a:rPr lang="en" sz="1200">
                <a:highlight>
                  <a:srgbClr val="FFFFFF"/>
                </a:highlight>
              </a:rPr>
              <a:t>Genetic studies have been criticized for not fully accounting for genetic diversity in non-European populations</a:t>
            </a:r>
            <a:endParaRPr sz="1200">
              <a:highlight>
                <a:srgbClr val="FFFFFF"/>
              </a:highlight>
            </a:endParaRPr>
          </a:p>
          <a:p>
            <a:pPr indent="0" lvl="0" marL="0" rtl="0" algn="l">
              <a:spcBef>
                <a:spcPts val="1600"/>
              </a:spcBef>
              <a:spcAft>
                <a:spcPts val="0"/>
              </a:spcAft>
              <a:buNone/>
            </a:pPr>
            <a:r>
              <a:rPr lang="en" sz="1200">
                <a:highlight>
                  <a:srgbClr val="FFFFFF"/>
                </a:highlight>
              </a:rPr>
              <a:t>Hispanic and Latino patients had lower disease connectivity patterns compared with patients of European ancestry and African Americans</a:t>
            </a:r>
            <a:endParaRPr sz="1200">
              <a:highlight>
                <a:srgbClr val="FFFFFF"/>
              </a:highlight>
            </a:endParaRPr>
          </a:p>
          <a:p>
            <a:pPr indent="0" lvl="0" marL="0" rtl="0" algn="l">
              <a:spcBef>
                <a:spcPts val="1600"/>
              </a:spcBef>
              <a:spcAft>
                <a:spcPts val="1600"/>
              </a:spcAft>
              <a:buNone/>
            </a:pPr>
            <a:r>
              <a:rPr lang="en" sz="1200">
                <a:highlight>
                  <a:srgbClr val="FFFFFF"/>
                </a:highlight>
              </a:rPr>
              <a:t>Machine learning-based algorithms could misinterpret low sample size or lack of health care use as lower disease burden and, as a result, generate inaccurate prediction models for these groups</a:t>
            </a:r>
            <a:endParaRPr sz="1200">
              <a:highlight>
                <a:srgbClr val="FFFFFF"/>
              </a:highlight>
            </a:endParaRPr>
          </a:p>
        </p:txBody>
      </p:sp>
      <p:pic>
        <p:nvPicPr>
          <p:cNvPr id="261" name="Google Shape;261;p42"/>
          <p:cNvPicPr preferRelativeResize="0"/>
          <p:nvPr/>
        </p:nvPicPr>
        <p:blipFill>
          <a:blip r:embed="rId3">
            <a:alphaModFix/>
          </a:blip>
          <a:stretch>
            <a:fillRect/>
          </a:stretch>
        </p:blipFill>
        <p:spPr>
          <a:xfrm>
            <a:off x="311700" y="1500200"/>
            <a:ext cx="3998433" cy="299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GENOMICS STUDY</a:t>
            </a:r>
            <a:endParaRPr/>
          </a:p>
        </p:txBody>
      </p:sp>
      <p:sp>
        <p:nvSpPr>
          <p:cNvPr id="267" name="Google Shape;267;p43"/>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8" name="Google Shape;268;p43"/>
          <p:cNvPicPr preferRelativeResize="0"/>
          <p:nvPr/>
        </p:nvPicPr>
        <p:blipFill>
          <a:blip r:embed="rId3">
            <a:alphaModFix/>
          </a:blip>
          <a:stretch>
            <a:fillRect/>
          </a:stretch>
        </p:blipFill>
        <p:spPr>
          <a:xfrm>
            <a:off x="311700" y="1096150"/>
            <a:ext cx="8520600" cy="3752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Misclassification or Measurement Error</a:t>
            </a:r>
            <a:endParaRPr/>
          </a:p>
        </p:txBody>
      </p:sp>
      <p:sp>
        <p:nvSpPr>
          <p:cNvPr id="274" name="Google Shape;274;p44"/>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Common sources of bias in observational studies and analyses based on data in the electronic health record - Errors by Practitioners</a:t>
            </a:r>
            <a:endParaRPr sz="1200">
              <a:highlight>
                <a:srgbClr val="FFFFFF"/>
              </a:highlight>
            </a:endParaRPr>
          </a:p>
          <a:p>
            <a:pPr indent="0" lvl="0" marL="0" rtl="0" algn="l">
              <a:spcBef>
                <a:spcPts val="1600"/>
              </a:spcBef>
              <a:spcAft>
                <a:spcPts val="0"/>
              </a:spcAft>
              <a:buNone/>
            </a:pPr>
            <a:r>
              <a:rPr lang="en" sz="1200">
                <a:highlight>
                  <a:srgbClr val="FFFFFF"/>
                </a:highlight>
              </a:rPr>
              <a:t>Quality of care may be affected by implicit biases related to patient factors, such as sex and race/ethnicity, or practitioner factors.</a:t>
            </a:r>
            <a:endParaRPr sz="1200">
              <a:highlight>
                <a:srgbClr val="FFFFFF"/>
              </a:highlight>
            </a:endParaRPr>
          </a:p>
          <a:p>
            <a:pPr indent="0" lvl="0" marL="0" rtl="0" algn="l">
              <a:spcBef>
                <a:spcPts val="1600"/>
              </a:spcBef>
              <a:spcAft>
                <a:spcPts val="1600"/>
              </a:spcAft>
              <a:buNone/>
            </a:pPr>
            <a:r>
              <a:rPr lang="en" sz="1200">
                <a:highlight>
                  <a:srgbClr val="FFFFFF"/>
                </a:highlight>
              </a:rPr>
              <a:t>Individuals with low socioeconomic status may be more likely to be seen in teaching clinics, where documentation or clinical reasoning may be less accurate or systematically different than the care provided to patients of higher socioeconomic status in other settings</a:t>
            </a:r>
            <a:endParaRPr sz="1200">
              <a:highlight>
                <a:srgbClr val="FFFFFF"/>
              </a:highlight>
            </a:endParaRPr>
          </a:p>
        </p:txBody>
      </p:sp>
      <p:sp>
        <p:nvSpPr>
          <p:cNvPr id="275" name="Google Shape;275;p44"/>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6" name="Google Shape;276;p44"/>
          <p:cNvPicPr preferRelativeResize="0"/>
          <p:nvPr/>
        </p:nvPicPr>
        <p:blipFill>
          <a:blip r:embed="rId3">
            <a:alphaModFix/>
          </a:blip>
          <a:stretch>
            <a:fillRect/>
          </a:stretch>
        </p:blipFill>
        <p:spPr>
          <a:xfrm>
            <a:off x="4697325" y="1135025"/>
            <a:ext cx="4134975" cy="34338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282" name="Google Shape;282;p4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83" name="Google Shape;283;p45"/>
          <p:cNvSpPr txBox="1"/>
          <p:nvPr>
            <p:ph idx="2" type="body"/>
          </p:nvPr>
        </p:nvSpPr>
        <p:spPr>
          <a:xfrm>
            <a:off x="4832400" y="1234050"/>
            <a:ext cx="3999900" cy="35100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dk2"/>
              </a:buClr>
              <a:buSzPts val="1100"/>
              <a:buFont typeface="Arial"/>
              <a:buNone/>
            </a:pPr>
            <a:r>
              <a:rPr lang="en"/>
              <a:t>Identify the target population and select training and testing sets accordingly</a:t>
            </a:r>
            <a:endParaRPr/>
          </a:p>
          <a:p>
            <a:pPr indent="0" lvl="0" marL="0" rtl="0" algn="l">
              <a:spcBef>
                <a:spcPts val="800"/>
              </a:spcBef>
              <a:spcAft>
                <a:spcPts val="0"/>
              </a:spcAft>
              <a:buClr>
                <a:schemeClr val="dk2"/>
              </a:buClr>
              <a:buSzPts val="1100"/>
              <a:buFont typeface="Arial"/>
              <a:buNone/>
            </a:pPr>
            <a:r>
              <a:rPr lang="en"/>
              <a:t>Build and test algorithms in socioeconomically diverse health care systems</a:t>
            </a:r>
            <a:endParaRPr/>
          </a:p>
          <a:p>
            <a:pPr indent="0" lvl="0" marL="0" rtl="0" algn="l">
              <a:spcBef>
                <a:spcPts val="800"/>
              </a:spcBef>
              <a:spcAft>
                <a:spcPts val="0"/>
              </a:spcAft>
              <a:buClr>
                <a:schemeClr val="dk2"/>
              </a:buClr>
              <a:buSzPts val="1100"/>
              <a:buFont typeface="Arial"/>
              <a:buNone/>
            </a:pPr>
            <a:r>
              <a:rPr lang="en"/>
              <a:t>Ensure that key variables, such as race/ethnicity, language, and social determinants of health, are being captured and included in algorithms when appropriate</a:t>
            </a:r>
            <a:endParaRPr/>
          </a:p>
          <a:p>
            <a:pPr indent="0" lvl="0" marL="0" rtl="0" algn="l">
              <a:spcBef>
                <a:spcPts val="800"/>
              </a:spcBef>
              <a:spcAft>
                <a:spcPts val="0"/>
              </a:spcAft>
              <a:buClr>
                <a:schemeClr val="dk2"/>
              </a:buClr>
              <a:buSzPts val="1100"/>
              <a:buFont typeface="Arial"/>
              <a:buNone/>
            </a:pPr>
            <a:r>
              <a:rPr lang="en"/>
              <a:t>Test algorithms for potential discriminatory behavior throughout data processing</a:t>
            </a:r>
            <a:endParaRPr/>
          </a:p>
          <a:p>
            <a:pPr indent="0" lvl="0" marL="0" rtl="0" algn="l">
              <a:spcBef>
                <a:spcPts val="800"/>
              </a:spcBef>
              <a:spcAft>
                <a:spcPts val="0"/>
              </a:spcAft>
              <a:buClr>
                <a:schemeClr val="dk2"/>
              </a:buClr>
              <a:buSzPts val="1100"/>
              <a:buFont typeface="Arial"/>
              <a:buNone/>
            </a:pPr>
            <a:r>
              <a:rPr lang="en"/>
              <a:t>Develop feedback loops to monitor and verify output and validity</a:t>
            </a:r>
            <a:endParaRPr/>
          </a:p>
          <a:p>
            <a:pPr indent="0" lvl="0" marL="0" rtl="0" algn="l">
              <a:spcBef>
                <a:spcPts val="800"/>
              </a:spcBef>
              <a:spcAft>
                <a:spcPts val="1600"/>
              </a:spcAft>
              <a:buNone/>
            </a:pPr>
            <a:r>
              <a:t/>
            </a:r>
            <a:endParaRPr/>
          </a:p>
        </p:txBody>
      </p:sp>
      <p:pic>
        <p:nvPicPr>
          <p:cNvPr id="284" name="Google Shape;284;p45"/>
          <p:cNvPicPr preferRelativeResize="0"/>
          <p:nvPr/>
        </p:nvPicPr>
        <p:blipFill>
          <a:blip r:embed="rId3">
            <a:alphaModFix/>
          </a:blip>
          <a:stretch>
            <a:fillRect/>
          </a:stretch>
        </p:blipFill>
        <p:spPr>
          <a:xfrm>
            <a:off x="311700" y="1234050"/>
            <a:ext cx="3999900" cy="3334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Did We Learn?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Rekognition is Easy.  Maybe Too Easy.</a:t>
            </a:r>
            <a:endParaRPr/>
          </a:p>
        </p:txBody>
      </p:sp>
      <p:sp>
        <p:nvSpPr>
          <p:cNvPr id="295" name="Google Shape;295;p47"/>
          <p:cNvSpPr txBox="1"/>
          <p:nvPr/>
        </p:nvSpPr>
        <p:spPr>
          <a:xfrm>
            <a:off x="4802000" y="3933650"/>
            <a:ext cx="4296600" cy="7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Playfair Display"/>
                <a:ea typeface="Playfair Display"/>
                <a:cs typeface="Playfair Display"/>
                <a:sym typeface="Playfair Display"/>
                <a:hlinkClick r:id="rId3"/>
              </a:rPr>
              <a:t>https://www.youtube.com/watch?v=f4NIuLb2QkI</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296" name="Google Shape;296;p47"/>
          <p:cNvPicPr preferRelativeResize="0"/>
          <p:nvPr/>
        </p:nvPicPr>
        <p:blipFill>
          <a:blip r:embed="rId4">
            <a:alphaModFix/>
          </a:blip>
          <a:stretch>
            <a:fillRect/>
          </a:stretch>
        </p:blipFill>
        <p:spPr>
          <a:xfrm>
            <a:off x="397375" y="975375"/>
            <a:ext cx="4296600" cy="3192762"/>
          </a:xfrm>
          <a:prstGeom prst="rect">
            <a:avLst/>
          </a:prstGeom>
          <a:noFill/>
          <a:ln>
            <a:noFill/>
          </a:ln>
        </p:spPr>
      </p:pic>
      <p:pic>
        <p:nvPicPr>
          <p:cNvPr id="297" name="Google Shape;297;p47"/>
          <p:cNvPicPr preferRelativeResize="0"/>
          <p:nvPr/>
        </p:nvPicPr>
        <p:blipFill>
          <a:blip r:embed="rId5">
            <a:alphaModFix/>
          </a:blip>
          <a:stretch>
            <a:fillRect/>
          </a:stretch>
        </p:blipFill>
        <p:spPr>
          <a:xfrm>
            <a:off x="397375" y="3880075"/>
            <a:ext cx="4296600" cy="833750"/>
          </a:xfrm>
          <a:prstGeom prst="rect">
            <a:avLst/>
          </a:prstGeom>
          <a:noFill/>
          <a:ln>
            <a:noFill/>
          </a:ln>
        </p:spPr>
      </p:pic>
      <p:pic>
        <p:nvPicPr>
          <p:cNvPr id="298" name="Google Shape;298;p47"/>
          <p:cNvPicPr preferRelativeResize="0"/>
          <p:nvPr/>
        </p:nvPicPr>
        <p:blipFill>
          <a:blip r:embed="rId6">
            <a:alphaModFix/>
          </a:blip>
          <a:stretch>
            <a:fillRect/>
          </a:stretch>
        </p:blipFill>
        <p:spPr>
          <a:xfrm>
            <a:off x="4846375" y="1170125"/>
            <a:ext cx="2798050" cy="26111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recognized some things.</a:t>
            </a:r>
            <a:endParaRPr/>
          </a:p>
        </p:txBody>
      </p:sp>
      <p:sp>
        <p:nvSpPr>
          <p:cNvPr id="304" name="Google Shape;304;p48"/>
          <p:cNvSpPr txBox="1"/>
          <p:nvPr/>
        </p:nvSpPr>
        <p:spPr>
          <a:xfrm>
            <a:off x="460925" y="1309450"/>
            <a:ext cx="3886500" cy="21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It’s not Steve Irwin.</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Was Rekognition able to identify this person as a “tiger trainer” or “animal trainer”?</a:t>
            </a:r>
            <a:endParaRPr>
              <a:latin typeface="Playfair Display"/>
              <a:ea typeface="Playfair Display"/>
              <a:cs typeface="Playfair Display"/>
              <a:sym typeface="Playfair Display"/>
            </a:endParaRPr>
          </a:p>
        </p:txBody>
      </p:sp>
      <p:pic>
        <p:nvPicPr>
          <p:cNvPr id="305" name="Google Shape;305;p48"/>
          <p:cNvPicPr preferRelativeResize="0"/>
          <p:nvPr/>
        </p:nvPicPr>
        <p:blipFill>
          <a:blip r:embed="rId3">
            <a:alphaModFix/>
          </a:blip>
          <a:stretch>
            <a:fillRect/>
          </a:stretch>
        </p:blipFill>
        <p:spPr>
          <a:xfrm>
            <a:off x="4347347" y="445025"/>
            <a:ext cx="4561375" cy="3026650"/>
          </a:xfrm>
          <a:prstGeom prst="rect">
            <a:avLst/>
          </a:prstGeom>
          <a:noFill/>
          <a:ln>
            <a:noFill/>
          </a:ln>
        </p:spPr>
      </p:pic>
      <p:sp>
        <p:nvSpPr>
          <p:cNvPr id="306" name="Google Shape;306;p48"/>
          <p:cNvSpPr txBox="1"/>
          <p:nvPr/>
        </p:nvSpPr>
        <p:spPr>
          <a:xfrm>
            <a:off x="311700" y="3540750"/>
            <a:ext cx="3959700" cy="13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“Labels” :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 “Confidence”: 95.59647369384766</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“Name” : “Tiger”</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p:txBody>
      </p:sp>
      <p:sp>
        <p:nvSpPr>
          <p:cNvPr id="307" name="Google Shape;307;p48"/>
          <p:cNvSpPr txBox="1"/>
          <p:nvPr/>
        </p:nvSpPr>
        <p:spPr>
          <a:xfrm>
            <a:off x="4872600" y="3540750"/>
            <a:ext cx="3959700" cy="13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  { “Confidence”: 94.79637347886473</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“Name” : “Man”</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 ]</a:t>
            </a:r>
            <a:endParaRPr>
              <a:latin typeface="Courier New"/>
              <a:ea typeface="Courier New"/>
              <a:cs typeface="Courier New"/>
              <a:sym typeface="Courier New"/>
            </a:endParaRPr>
          </a:p>
        </p:txBody>
      </p:sp>
      <p:sp>
        <p:nvSpPr>
          <p:cNvPr id="308" name="Google Shape;308;p48"/>
          <p:cNvSpPr txBox="1"/>
          <p:nvPr/>
        </p:nvSpPr>
        <p:spPr>
          <a:xfrm>
            <a:off x="4378775" y="439975"/>
            <a:ext cx="4561500" cy="3026700"/>
          </a:xfrm>
          <a:prstGeom prst="rect">
            <a:avLst/>
          </a:prstGeom>
          <a:noFill/>
          <a:ln>
            <a:noFill/>
          </a:ln>
        </p:spPr>
        <p:txBody>
          <a:bodyPr anchorCtr="0" anchor="t" bIns="91425" lIns="91425" spcFirstLastPara="1" rIns="91425" wrap="square" tIns="91425">
            <a:noAutofit/>
          </a:bodyPr>
          <a:lstStyle/>
          <a:p>
            <a:pPr indent="457200" lvl="0" marL="2743200" rtl="0" algn="l">
              <a:spcBef>
                <a:spcPts val="0"/>
              </a:spcBef>
              <a:spcAft>
                <a:spcPts val="0"/>
              </a:spcAft>
              <a:buNone/>
            </a:pPr>
            <a:r>
              <a:t/>
            </a:r>
            <a:endParaRPr b="1" sz="3600">
              <a:solidFill>
                <a:srgbClr val="FF0000"/>
              </a:solidFill>
              <a:latin typeface="Playfair Display"/>
              <a:ea typeface="Playfair Display"/>
              <a:cs typeface="Playfair Display"/>
              <a:sym typeface="Playfair Display"/>
            </a:endParaRPr>
          </a:p>
          <a:p>
            <a:pPr indent="457200" lvl="0" marL="2743200" rtl="0" algn="l">
              <a:spcBef>
                <a:spcPts val="0"/>
              </a:spcBef>
              <a:spcAft>
                <a:spcPts val="0"/>
              </a:spcAft>
              <a:buNone/>
            </a:pPr>
            <a:r>
              <a:rPr b="1" lang="en" sz="3600">
                <a:solidFill>
                  <a:srgbClr val="FFFF00"/>
                </a:solidFill>
                <a:latin typeface="Playfair Display"/>
                <a:ea typeface="Playfair Display"/>
                <a:cs typeface="Playfair Display"/>
                <a:sym typeface="Playfair Display"/>
              </a:rPr>
              <a:t>No.</a:t>
            </a:r>
            <a:endParaRPr b="1" sz="3600">
              <a:solidFill>
                <a:srgbClr val="FFFF00"/>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Other Takeaways</a:t>
            </a:r>
            <a:endParaRPr/>
          </a:p>
        </p:txBody>
      </p:sp>
      <p:sp>
        <p:nvSpPr>
          <p:cNvPr id="314" name="Google Shape;314;p49"/>
          <p:cNvSpPr txBox="1"/>
          <p:nvPr/>
        </p:nvSpPr>
        <p:spPr>
          <a:xfrm>
            <a:off x="418175" y="1191775"/>
            <a:ext cx="3941100" cy="270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layfair Display"/>
              <a:buChar char="●"/>
            </a:pPr>
            <a:r>
              <a:rPr lang="en" sz="1800">
                <a:latin typeface="Playfair Display"/>
                <a:ea typeface="Playfair Display"/>
                <a:cs typeface="Playfair Display"/>
                <a:sym typeface="Playfair Display"/>
              </a:rPr>
              <a:t>Stakeholder involvement.</a:t>
            </a:r>
            <a:endParaRPr sz="1800">
              <a:latin typeface="Playfair Display"/>
              <a:ea typeface="Playfair Display"/>
              <a:cs typeface="Playfair Display"/>
              <a:sym typeface="Playfair Display"/>
            </a:endParaRPr>
          </a:p>
          <a:p>
            <a:pPr indent="0" lvl="0" marL="457200" rtl="0" algn="l">
              <a:spcBef>
                <a:spcPts val="0"/>
              </a:spcBef>
              <a:spcAft>
                <a:spcPts val="0"/>
              </a:spcAft>
              <a:buNone/>
            </a:pPr>
            <a:r>
              <a:t/>
            </a:r>
            <a:endParaRPr sz="1800">
              <a:latin typeface="Playfair Display"/>
              <a:ea typeface="Playfair Display"/>
              <a:cs typeface="Playfair Display"/>
              <a:sym typeface="Playfair Display"/>
            </a:endParaRPr>
          </a:p>
          <a:p>
            <a:pPr indent="-342900" lvl="0" marL="457200" rtl="0" algn="l">
              <a:spcBef>
                <a:spcPts val="0"/>
              </a:spcBef>
              <a:spcAft>
                <a:spcPts val="0"/>
              </a:spcAft>
              <a:buSzPts val="1800"/>
              <a:buFont typeface="Playfair Display"/>
              <a:buChar char="●"/>
            </a:pPr>
            <a:r>
              <a:rPr lang="en" sz="1800">
                <a:latin typeface="Playfair Display"/>
                <a:ea typeface="Playfair Display"/>
                <a:cs typeface="Playfair Display"/>
                <a:sym typeface="Playfair Display"/>
              </a:rPr>
              <a:t>Recognition (not Rekognition).</a:t>
            </a:r>
            <a:endParaRPr sz="1800">
              <a:latin typeface="Playfair Display"/>
              <a:ea typeface="Playfair Display"/>
              <a:cs typeface="Playfair Display"/>
              <a:sym typeface="Playfair Display"/>
            </a:endParaRPr>
          </a:p>
          <a:p>
            <a:pPr indent="0" lvl="0" marL="457200" rtl="0" algn="l">
              <a:spcBef>
                <a:spcPts val="0"/>
              </a:spcBef>
              <a:spcAft>
                <a:spcPts val="0"/>
              </a:spcAft>
              <a:buNone/>
            </a:pPr>
            <a:r>
              <a:t/>
            </a:r>
            <a:endParaRPr sz="1800">
              <a:latin typeface="Playfair Display"/>
              <a:ea typeface="Playfair Display"/>
              <a:cs typeface="Playfair Display"/>
              <a:sym typeface="Playfair Display"/>
            </a:endParaRPr>
          </a:p>
          <a:p>
            <a:pPr indent="-342900" lvl="0" marL="457200" rtl="0" algn="l">
              <a:spcBef>
                <a:spcPts val="0"/>
              </a:spcBef>
              <a:spcAft>
                <a:spcPts val="0"/>
              </a:spcAft>
              <a:buSzPts val="1800"/>
              <a:buFont typeface="Playfair Display"/>
              <a:buChar char="●"/>
            </a:pPr>
            <a:r>
              <a:rPr lang="en" sz="1800">
                <a:latin typeface="Playfair Display"/>
                <a:ea typeface="Playfair Display"/>
                <a:cs typeface="Playfair Display"/>
                <a:sym typeface="Playfair Display"/>
              </a:rPr>
              <a:t>Data Fiduciaries</a:t>
            </a:r>
            <a:endParaRPr sz="1800">
              <a:latin typeface="Playfair Display"/>
              <a:ea typeface="Playfair Display"/>
              <a:cs typeface="Playfair Display"/>
              <a:sym typeface="Playfair Display"/>
            </a:endParaRPr>
          </a:p>
          <a:p>
            <a:pPr indent="0" lvl="0" marL="457200" rtl="0" algn="l">
              <a:spcBef>
                <a:spcPts val="0"/>
              </a:spcBef>
              <a:spcAft>
                <a:spcPts val="0"/>
              </a:spcAft>
              <a:buNone/>
            </a:pPr>
            <a:r>
              <a:t/>
            </a:r>
            <a:endParaRPr sz="1800">
              <a:latin typeface="Playfair Display"/>
              <a:ea typeface="Playfair Display"/>
              <a:cs typeface="Playfair Display"/>
              <a:sym typeface="Playfair Display"/>
            </a:endParaRPr>
          </a:p>
          <a:p>
            <a:pPr indent="-342900" lvl="0" marL="457200" rtl="0" algn="l">
              <a:spcBef>
                <a:spcPts val="0"/>
              </a:spcBef>
              <a:spcAft>
                <a:spcPts val="0"/>
              </a:spcAft>
              <a:buSzPts val="1800"/>
              <a:buFont typeface="Playfair Display"/>
              <a:buChar char="●"/>
            </a:pPr>
            <a:r>
              <a:rPr lang="en" sz="1800">
                <a:latin typeface="Playfair Display"/>
                <a:ea typeface="Playfair Display"/>
                <a:cs typeface="Playfair Display"/>
                <a:sym typeface="Playfair Display"/>
              </a:rPr>
              <a:t>Ethics Canvas</a:t>
            </a:r>
            <a:endParaRPr sz="1800">
              <a:latin typeface="Playfair Display"/>
              <a:ea typeface="Playfair Display"/>
              <a:cs typeface="Playfair Display"/>
              <a:sym typeface="Playfair Display"/>
            </a:endParaRPr>
          </a:p>
          <a:p>
            <a:pPr indent="0" lvl="0" marL="457200" rtl="0" algn="l">
              <a:spcBef>
                <a:spcPts val="0"/>
              </a:spcBef>
              <a:spcAft>
                <a:spcPts val="0"/>
              </a:spcAft>
              <a:buNone/>
            </a:pPr>
            <a:r>
              <a:t/>
            </a:r>
            <a:endParaRPr sz="1800">
              <a:latin typeface="Playfair Display"/>
              <a:ea typeface="Playfair Display"/>
              <a:cs typeface="Playfair Display"/>
              <a:sym typeface="Playfair Display"/>
            </a:endParaRPr>
          </a:p>
          <a:p>
            <a:pPr indent="-342900" lvl="0" marL="457200" rtl="0" algn="l">
              <a:spcBef>
                <a:spcPts val="0"/>
              </a:spcBef>
              <a:spcAft>
                <a:spcPts val="0"/>
              </a:spcAft>
              <a:buSzPts val="1800"/>
              <a:buFont typeface="Playfair Display"/>
              <a:buChar char="●"/>
            </a:pPr>
            <a:r>
              <a:rPr lang="en" sz="1800">
                <a:latin typeface="Playfair Display"/>
                <a:ea typeface="Playfair Display"/>
                <a:cs typeface="Playfair Display"/>
                <a:sym typeface="Playfair Display"/>
              </a:rPr>
              <a:t>Empathy Maps</a:t>
            </a:r>
            <a:endParaRPr sz="1800">
              <a:latin typeface="Playfair Display"/>
              <a:ea typeface="Playfair Display"/>
              <a:cs typeface="Playfair Display"/>
              <a:sym typeface="Playfair Display"/>
            </a:endParaRPr>
          </a:p>
        </p:txBody>
      </p:sp>
      <p:sp>
        <p:nvSpPr>
          <p:cNvPr id="315" name="Google Shape;315;p49"/>
          <p:cNvSpPr txBox="1"/>
          <p:nvPr/>
        </p:nvSpPr>
        <p:spPr>
          <a:xfrm>
            <a:off x="4483550" y="951300"/>
            <a:ext cx="4441500" cy="17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Getting groups like the ACLU involved in helping the representation of currently underrepresented or at risk sections of the population is a good start.  Even better would be including them without needing a third party to say “You should probably train your algorithm on group X as well, if you’re going to ever apply it to anyone within group X.”</a:t>
            </a:r>
            <a:endParaRPr>
              <a:latin typeface="Playfair Display"/>
              <a:ea typeface="Playfair Display"/>
              <a:cs typeface="Playfair Display"/>
              <a:sym typeface="Playfair Display"/>
            </a:endParaRPr>
          </a:p>
        </p:txBody>
      </p:sp>
      <p:sp>
        <p:nvSpPr>
          <p:cNvPr id="316" name="Google Shape;316;p49"/>
          <p:cNvSpPr txBox="1"/>
          <p:nvPr/>
        </p:nvSpPr>
        <p:spPr>
          <a:xfrm>
            <a:off x="4483550" y="1454275"/>
            <a:ext cx="4441500" cy="24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India was looking into passing a data fiduciary law which guaranteed that, in essence, you own your data, and that anyone who collects it must act in </a:t>
            </a:r>
            <a:r>
              <a:rPr i="1" lang="en">
                <a:latin typeface="Playfair Display"/>
                <a:ea typeface="Playfair Display"/>
                <a:cs typeface="Playfair Display"/>
                <a:sym typeface="Playfair Display"/>
              </a:rPr>
              <a:t>your</a:t>
            </a:r>
            <a:r>
              <a:rPr lang="en">
                <a:latin typeface="Playfair Display"/>
                <a:ea typeface="Playfair Display"/>
                <a:cs typeface="Playfair Display"/>
                <a:sym typeface="Playfair Display"/>
              </a:rPr>
              <a:t> best interest when they use that data.  That includes revealing how they plan to use your data and critically, getting your OK on using it in that way.  While it seems like a pipe dream in a country that can’t even guarantee us net neutrality from administration to administration, this would be a huge step in the right direction for both data privacy and the eventual elimination of data bias.</a:t>
            </a:r>
            <a:endParaRPr>
              <a:latin typeface="Playfair Display"/>
              <a:ea typeface="Playfair Display"/>
              <a:cs typeface="Playfair Display"/>
              <a:sym typeface="Playfair Display"/>
            </a:endParaRPr>
          </a:p>
        </p:txBody>
      </p:sp>
      <p:sp>
        <p:nvSpPr>
          <p:cNvPr id="317" name="Google Shape;317;p49"/>
          <p:cNvSpPr txBox="1"/>
          <p:nvPr/>
        </p:nvSpPr>
        <p:spPr>
          <a:xfrm>
            <a:off x="4609250" y="2382400"/>
            <a:ext cx="3941100" cy="23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Ethics Canvas - available online at ethicscanvas.org, this can be a valuable tool in project planning, but it also can be used to identify who is and isn’t affected by the potential uses of your algorithm, or your data set, and thus who should be represented.  Careful consideration can minimize the negative impact on underrepresented stakeholders. </a:t>
            </a:r>
            <a:endParaRPr>
              <a:latin typeface="Playfair Display"/>
              <a:ea typeface="Playfair Display"/>
              <a:cs typeface="Playfair Display"/>
              <a:sym typeface="Playfair Display"/>
            </a:endParaRPr>
          </a:p>
        </p:txBody>
      </p:sp>
      <p:sp>
        <p:nvSpPr>
          <p:cNvPr id="318" name="Google Shape;318;p49"/>
          <p:cNvSpPr txBox="1"/>
          <p:nvPr/>
        </p:nvSpPr>
        <p:spPr>
          <a:xfrm>
            <a:off x="4483550" y="3231900"/>
            <a:ext cx="3941100" cy="13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Empathy maps - these can help to build a better understanding of the groups who are being affected by your use of data.  Are they being represented?  How are they going to be affected if they aren’t represented adequately?</a:t>
            </a:r>
            <a:endParaRPr>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15"/>
                                        </p:tgtEl>
                                        <p:attrNameLst>
                                          <p:attrName>ppt_x</p:attrName>
                                        </p:attrNameLst>
                                      </p:cBhvr>
                                      <p:tavLst>
                                        <p:tav fmla="" tm="0">
                                          <p:val>
                                            <p:strVal val="#ppt_x"/>
                                          </p:val>
                                        </p:tav>
                                        <p:tav fmla="" tm="100000">
                                          <p:val>
                                            <p:strVal val="#ppt_x+1"/>
                                          </p:val>
                                        </p:tav>
                                      </p:tavLst>
                                    </p:anim>
                                    <p:set>
                                      <p:cBhvr>
                                        <p:cTn dur="1" fill="hold">
                                          <p:stCondLst>
                                            <p:cond delay="1000"/>
                                          </p:stCondLst>
                                        </p:cTn>
                                        <p:tgtEl>
                                          <p:spTgt spid="3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16"/>
                                        </p:tgtEl>
                                        <p:attrNameLst>
                                          <p:attrName>ppt_x</p:attrName>
                                        </p:attrNameLst>
                                      </p:cBhvr>
                                      <p:tavLst>
                                        <p:tav fmla="" tm="0">
                                          <p:val>
                                            <p:strVal val="#ppt_x"/>
                                          </p:val>
                                        </p:tav>
                                        <p:tav fmla="" tm="100000">
                                          <p:val>
                                            <p:strVal val="#ppt_x+1"/>
                                          </p:val>
                                        </p:tav>
                                      </p:tavLst>
                                    </p:anim>
                                    <p:set>
                                      <p:cBhvr>
                                        <p:cTn dur="1" fill="hold">
                                          <p:stCondLst>
                                            <p:cond delay="1000"/>
                                          </p:stCondLst>
                                        </p:cTn>
                                        <p:tgtEl>
                                          <p:spTgt spid="31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317"/>
                                        </p:tgtEl>
                                        <p:attrNameLst>
                                          <p:attrName>ppt_x</p:attrName>
                                        </p:attrNameLst>
                                      </p:cBhvr>
                                      <p:tavLst>
                                        <p:tav fmla="" tm="0">
                                          <p:val>
                                            <p:strVal val="#ppt_x"/>
                                          </p:val>
                                        </p:tav>
                                        <p:tav fmla="" tm="100000">
                                          <p:val>
                                            <p:strVal val="#ppt_x+1"/>
                                          </p:val>
                                        </p:tav>
                                      </p:tavLst>
                                    </p:anim>
                                    <p:set>
                                      <p:cBhvr>
                                        <p:cTn dur="1" fill="hold">
                                          <p:stCondLst>
                                            <p:cond delay="1000"/>
                                          </p:stCondLst>
                                        </p:cTn>
                                        <p:tgtEl>
                                          <p:spTgt spid="3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FRS 1: The bounding box</a:t>
            </a:r>
            <a:endParaRPr/>
          </a:p>
        </p:txBody>
      </p:sp>
      <p:sp>
        <p:nvSpPr>
          <p:cNvPr id="77" name="Google Shape;77;p16"/>
          <p:cNvSpPr txBox="1"/>
          <p:nvPr>
            <p:ph idx="1" type="body"/>
          </p:nvPr>
        </p:nvSpPr>
        <p:spPr>
          <a:xfrm>
            <a:off x="311700" y="1135750"/>
            <a:ext cx="8520600" cy="3747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sz="1400"/>
              <a:t>An </a:t>
            </a:r>
            <a:r>
              <a:rPr lang="en" sz="1400"/>
              <a:t>image is scanned for the presence of a face, either alone or in a crowd</a:t>
            </a:r>
            <a:endParaRPr sz="1400"/>
          </a:p>
          <a:p>
            <a:pPr indent="-317500" lvl="0" marL="914400" rtl="0" algn="l">
              <a:lnSpc>
                <a:spcPct val="115000"/>
              </a:lnSpc>
              <a:spcBef>
                <a:spcPts val="0"/>
              </a:spcBef>
              <a:spcAft>
                <a:spcPts val="0"/>
              </a:spcAft>
              <a:buSzPts val="1400"/>
              <a:buChar char="●"/>
            </a:pPr>
            <a:r>
              <a:rPr b="1" lang="en" sz="1400"/>
              <a:t>the "bounding box" holds the final image, and the confidence it contains a face</a:t>
            </a:r>
            <a:endParaRPr b="1" sz="1400"/>
          </a:p>
          <a:p>
            <a:pPr indent="0" lvl="0" marL="0" rtl="0" algn="l">
              <a:lnSpc>
                <a:spcPct val="115000"/>
              </a:lnSpc>
              <a:spcBef>
                <a:spcPts val="0"/>
              </a:spcBef>
              <a:spcAft>
                <a:spcPts val="0"/>
              </a:spcAft>
              <a:buNone/>
            </a:pPr>
            <a:r>
              <a:t/>
            </a:r>
            <a:endParaRPr sz="1400"/>
          </a:p>
        </p:txBody>
      </p:sp>
      <p:pic>
        <p:nvPicPr>
          <p:cNvPr id="78" name="Google Shape;78;p16"/>
          <p:cNvPicPr preferRelativeResize="0"/>
          <p:nvPr/>
        </p:nvPicPr>
        <p:blipFill>
          <a:blip r:embed="rId3">
            <a:alphaModFix/>
          </a:blip>
          <a:stretch>
            <a:fillRect/>
          </a:stretch>
        </p:blipFill>
        <p:spPr>
          <a:xfrm>
            <a:off x="1288875" y="1756725"/>
            <a:ext cx="5480624" cy="308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FRS 2: Facial landmarks</a:t>
            </a:r>
            <a:endParaRPr/>
          </a:p>
        </p:txBody>
      </p:sp>
      <p:sp>
        <p:nvSpPr>
          <p:cNvPr id="84" name="Google Shape;84;p17"/>
          <p:cNvSpPr txBox="1"/>
          <p:nvPr>
            <p:ph idx="1" type="body"/>
          </p:nvPr>
        </p:nvSpPr>
        <p:spPr>
          <a:xfrm>
            <a:off x="311700" y="1135750"/>
            <a:ext cx="8520600" cy="3747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sz="1400"/>
              <a:t>An image is scanned for the presence of a face, either alone or in a crowd</a:t>
            </a:r>
            <a:endParaRPr sz="1400"/>
          </a:p>
          <a:p>
            <a:pPr indent="-317500" lvl="0" marL="914400" rtl="0" algn="l">
              <a:lnSpc>
                <a:spcPct val="115000"/>
              </a:lnSpc>
              <a:spcBef>
                <a:spcPts val="0"/>
              </a:spcBef>
              <a:spcAft>
                <a:spcPts val="0"/>
              </a:spcAft>
              <a:buSzPts val="1400"/>
              <a:buChar char="●"/>
            </a:pPr>
            <a:r>
              <a:rPr lang="en" sz="1400"/>
              <a:t>image can be rotated, scaled, and cropped to better highlight a face</a:t>
            </a:r>
            <a:endParaRPr sz="1400"/>
          </a:p>
          <a:p>
            <a:pPr indent="-317500" lvl="0" marL="914400" rtl="0" algn="l">
              <a:lnSpc>
                <a:spcPct val="115000"/>
              </a:lnSpc>
              <a:spcBef>
                <a:spcPts val="0"/>
              </a:spcBef>
              <a:spcAft>
                <a:spcPts val="0"/>
              </a:spcAft>
              <a:buSzPts val="1400"/>
              <a:buChar char="●"/>
            </a:pPr>
            <a:r>
              <a:rPr lang="en" sz="1400"/>
              <a:t>the "bounding box" holds the final image</a:t>
            </a:r>
            <a:endParaRPr sz="1400"/>
          </a:p>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b="1" lang="en" sz="1400"/>
              <a:t>Facial landmarks are extracted from the image and stored in a "face template"</a:t>
            </a:r>
            <a:endParaRPr b="1" sz="1400"/>
          </a:p>
          <a:p>
            <a:pPr indent="0" lvl="0" marL="0" rtl="0" algn="l">
              <a:lnSpc>
                <a:spcPct val="115000"/>
              </a:lnSpc>
              <a:spcBef>
                <a:spcPts val="0"/>
              </a:spcBef>
              <a:spcAft>
                <a:spcPts val="0"/>
              </a:spcAft>
              <a:buNone/>
            </a:pPr>
            <a:r>
              <a:t/>
            </a:r>
            <a:endParaRPr sz="1400"/>
          </a:p>
        </p:txBody>
      </p:sp>
      <p:pic>
        <p:nvPicPr>
          <p:cNvPr id="85" name="Google Shape;85;p17"/>
          <p:cNvPicPr preferRelativeResize="0"/>
          <p:nvPr/>
        </p:nvPicPr>
        <p:blipFill>
          <a:blip r:embed="rId3">
            <a:alphaModFix/>
          </a:blip>
          <a:stretch>
            <a:fillRect/>
          </a:stretch>
        </p:blipFill>
        <p:spPr>
          <a:xfrm>
            <a:off x="1986955" y="2483075"/>
            <a:ext cx="3844349" cy="2516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232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this loo</a:t>
            </a:r>
            <a:r>
              <a:rPr lang="en"/>
              <a:t>ks like</a:t>
            </a:r>
            <a:r>
              <a:rPr lang="en"/>
              <a:t> in practice, using Rekognition</a:t>
            </a:r>
            <a:endParaRPr/>
          </a:p>
        </p:txBody>
      </p:sp>
      <p:sp>
        <p:nvSpPr>
          <p:cNvPr id="91" name="Google Shape;91;p18"/>
          <p:cNvSpPr txBox="1"/>
          <p:nvPr>
            <p:ph idx="1" type="body"/>
          </p:nvPr>
        </p:nvSpPr>
        <p:spPr>
          <a:xfrm>
            <a:off x="311700" y="889950"/>
            <a:ext cx="8520600" cy="40473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solidFill>
                  <a:srgbClr val="000000"/>
                </a:solidFill>
              </a:rPr>
              <a:t>The "face template" is contained in </a:t>
            </a:r>
            <a:r>
              <a:rPr b="1" lang="en" sz="1200">
                <a:solidFill>
                  <a:srgbClr val="CC6600"/>
                </a:solidFill>
                <a:latin typeface="Courier New"/>
                <a:ea typeface="Courier New"/>
                <a:cs typeface="Courier New"/>
                <a:sym typeface="Courier New"/>
              </a:rPr>
              <a:t>FaceDetail</a:t>
            </a:r>
            <a:r>
              <a:rPr lang="en" sz="1200">
                <a:solidFill>
                  <a:srgbClr val="000000"/>
                </a:solidFill>
              </a:rPr>
              <a:t>:</a:t>
            </a:r>
            <a:endParaRPr sz="1200">
              <a:solidFill>
                <a:srgbClr val="000000"/>
              </a:solidFill>
            </a:endParaRPr>
          </a:p>
          <a:p>
            <a:pPr indent="457200" lvl="0" marL="0" rtl="0" algn="l">
              <a:lnSpc>
                <a:spcPct val="200000"/>
              </a:lnSpc>
              <a:spcBef>
                <a:spcPts val="0"/>
              </a:spcBef>
              <a:spcAft>
                <a:spcPts val="0"/>
              </a:spcAft>
              <a:buNone/>
            </a:pPr>
            <a:r>
              <a:rPr b="1" lang="en" sz="1200">
                <a:solidFill>
                  <a:srgbClr val="000000"/>
                </a:solidFill>
              </a:rPr>
              <a:t>1. </a:t>
            </a:r>
            <a:r>
              <a:rPr b="1" lang="en" sz="1200">
                <a:solidFill>
                  <a:srgbClr val="CC6600"/>
                </a:solidFill>
                <a:latin typeface="Courier New"/>
                <a:ea typeface="Courier New"/>
                <a:cs typeface="Courier New"/>
                <a:sym typeface="Courier New"/>
              </a:rPr>
              <a:t>BoundingBox</a:t>
            </a:r>
            <a:r>
              <a:rPr lang="en" sz="1200"/>
              <a:t>: Bounding box of the face, and the confidence that it contains a face</a:t>
            </a:r>
            <a:endParaRPr sz="1200"/>
          </a:p>
          <a:p>
            <a:pPr indent="-304800" lvl="0" marL="1371600" rtl="0" algn="l">
              <a:lnSpc>
                <a:spcPct val="200000"/>
              </a:lnSpc>
              <a:spcBef>
                <a:spcPts val="0"/>
              </a:spcBef>
              <a:spcAft>
                <a:spcPts val="0"/>
              </a:spcAft>
              <a:buSzPts val="1200"/>
              <a:buChar char="●"/>
            </a:pPr>
            <a:r>
              <a:rPr lang="en" sz="1200"/>
              <a:t>Coordinates of each corner of the cropped image</a:t>
            </a:r>
            <a:endParaRPr sz="1200">
              <a:solidFill>
                <a:srgbClr val="000000"/>
              </a:solidFill>
            </a:endParaRPr>
          </a:p>
          <a:p>
            <a:pPr indent="457200" lvl="0" marL="0" rtl="0" algn="l">
              <a:lnSpc>
                <a:spcPct val="200000"/>
              </a:lnSpc>
              <a:spcBef>
                <a:spcPts val="0"/>
              </a:spcBef>
              <a:spcAft>
                <a:spcPts val="0"/>
              </a:spcAft>
              <a:buNone/>
            </a:pPr>
            <a:r>
              <a:rPr b="1" lang="en" sz="1200">
                <a:solidFill>
                  <a:srgbClr val="000000"/>
                </a:solidFill>
              </a:rPr>
              <a:t>2.    </a:t>
            </a:r>
            <a:r>
              <a:rPr b="1" lang="en" sz="1200">
                <a:solidFill>
                  <a:srgbClr val="CC6600"/>
                </a:solidFill>
                <a:latin typeface="Courier New"/>
                <a:ea typeface="Courier New"/>
                <a:cs typeface="Courier New"/>
                <a:sym typeface="Courier New"/>
              </a:rPr>
              <a:t>Landmarks</a:t>
            </a:r>
            <a:r>
              <a:rPr lang="en" sz="1200">
                <a:solidFill>
                  <a:srgbClr val="000000"/>
                </a:solidFill>
              </a:rPr>
              <a:t>: Indicates the location of landmarks on the face.</a:t>
            </a:r>
            <a:endParaRPr sz="1200">
              <a:solidFill>
                <a:srgbClr val="000000"/>
              </a:solidFill>
            </a:endParaRPr>
          </a:p>
          <a:p>
            <a:pPr indent="-304800" lvl="0" marL="1371600" rtl="0" algn="l">
              <a:lnSpc>
                <a:spcPct val="200000"/>
              </a:lnSpc>
              <a:spcBef>
                <a:spcPts val="0"/>
              </a:spcBef>
              <a:spcAft>
                <a:spcPts val="0"/>
              </a:spcAft>
              <a:buClr>
                <a:srgbClr val="000000"/>
              </a:buClr>
              <a:buSzPts val="1200"/>
              <a:buFont typeface="Arial"/>
              <a:buChar char="●"/>
            </a:pPr>
            <a:r>
              <a:rPr lang="en" sz="1200">
                <a:solidFill>
                  <a:srgbClr val="000000"/>
                </a:solidFill>
              </a:rPr>
              <a:t>Type (</a:t>
            </a:r>
            <a:r>
              <a:rPr b="1" lang="en" sz="1200">
                <a:solidFill>
                  <a:srgbClr val="CC6600"/>
                </a:solidFill>
                <a:highlight>
                  <a:srgbClr val="FFFFFF"/>
                </a:highlight>
                <a:latin typeface="Courier New"/>
                <a:ea typeface="Courier New"/>
                <a:cs typeface="Courier New"/>
                <a:sym typeface="Courier New"/>
              </a:rPr>
              <a:t>eyeLeft | eyeRight | nose | mouthLeft | mouthRight</a:t>
            </a:r>
            <a:r>
              <a:rPr lang="en" sz="1200">
                <a:solidFill>
                  <a:srgbClr val="444444"/>
                </a:solidFill>
                <a:highlight>
                  <a:srgbClr val="FFFFFF"/>
                </a:highlight>
                <a:latin typeface="Arial"/>
                <a:ea typeface="Arial"/>
                <a:cs typeface="Arial"/>
                <a:sym typeface="Arial"/>
              </a:rPr>
              <a:t> </a:t>
            </a:r>
            <a:r>
              <a:rPr lang="en" sz="1200">
                <a:solidFill>
                  <a:srgbClr val="000000"/>
                </a:solidFill>
                <a:highlight>
                  <a:srgbClr val="FFFFFF"/>
                </a:highlight>
              </a:rPr>
              <a:t>etc)</a:t>
            </a:r>
            <a:endParaRPr sz="1200">
              <a:solidFill>
                <a:srgbClr val="000000"/>
              </a:solidFill>
            </a:endParaRPr>
          </a:p>
          <a:p>
            <a:pPr indent="-304800" lvl="0" marL="1371600" rtl="0" algn="l">
              <a:lnSpc>
                <a:spcPct val="200000"/>
              </a:lnSpc>
              <a:spcBef>
                <a:spcPts val="0"/>
              </a:spcBef>
              <a:spcAft>
                <a:spcPts val="0"/>
              </a:spcAft>
              <a:buClr>
                <a:srgbClr val="000000"/>
              </a:buClr>
              <a:buSzPts val="1200"/>
              <a:buChar char="●"/>
            </a:pPr>
            <a:r>
              <a:rPr lang="en" sz="1200">
                <a:solidFill>
                  <a:srgbClr val="000000"/>
                </a:solidFill>
              </a:rPr>
              <a:t>(x, y) coordinates of the location</a:t>
            </a:r>
            <a:endParaRPr sz="1200">
              <a:solidFill>
                <a:srgbClr val="000000"/>
              </a:solidFill>
            </a:endParaRPr>
          </a:p>
          <a:p>
            <a:pPr indent="457200" lvl="0" marL="0" rtl="0" algn="l">
              <a:lnSpc>
                <a:spcPct val="200000"/>
              </a:lnSpc>
              <a:spcBef>
                <a:spcPts val="0"/>
              </a:spcBef>
              <a:spcAft>
                <a:spcPts val="0"/>
              </a:spcAft>
              <a:buNone/>
            </a:pPr>
            <a:r>
              <a:rPr b="1" lang="en" sz="1200">
                <a:solidFill>
                  <a:srgbClr val="000000"/>
                </a:solidFill>
              </a:rPr>
              <a:t>3.    </a:t>
            </a:r>
            <a:r>
              <a:rPr b="1" lang="en" sz="1200">
                <a:solidFill>
                  <a:srgbClr val="CC6600"/>
                </a:solidFill>
                <a:latin typeface="Courier New"/>
                <a:ea typeface="Courier New"/>
                <a:cs typeface="Courier New"/>
                <a:sym typeface="Courier New"/>
              </a:rPr>
              <a:t>AgeRange</a:t>
            </a:r>
            <a:r>
              <a:rPr lang="en" sz="1200">
                <a:solidFill>
                  <a:srgbClr val="000000"/>
                </a:solidFill>
              </a:rPr>
              <a:t>,</a:t>
            </a:r>
            <a:r>
              <a:rPr lang="en" sz="1200">
                <a:solidFill>
                  <a:srgbClr val="000000"/>
                </a:solidFill>
                <a:latin typeface="Arial"/>
                <a:ea typeface="Arial"/>
                <a:cs typeface="Arial"/>
                <a:sym typeface="Arial"/>
              </a:rPr>
              <a:t> </a:t>
            </a:r>
            <a:r>
              <a:rPr b="1" lang="en" sz="1200">
                <a:solidFill>
                  <a:srgbClr val="CC6600"/>
                </a:solidFill>
                <a:latin typeface="Courier New"/>
                <a:ea typeface="Courier New"/>
                <a:cs typeface="Courier New"/>
                <a:sym typeface="Courier New"/>
              </a:rPr>
              <a:t>Beard</a:t>
            </a:r>
            <a:r>
              <a:rPr lang="en" sz="1200">
                <a:solidFill>
                  <a:srgbClr val="000000"/>
                </a:solidFill>
              </a:rPr>
              <a:t>,</a:t>
            </a:r>
            <a:r>
              <a:rPr lang="en" sz="1200">
                <a:solidFill>
                  <a:srgbClr val="000000"/>
                </a:solidFill>
                <a:latin typeface="Arial"/>
                <a:ea typeface="Arial"/>
                <a:cs typeface="Arial"/>
                <a:sym typeface="Arial"/>
              </a:rPr>
              <a:t> </a:t>
            </a:r>
            <a:r>
              <a:rPr b="1" lang="en" sz="1200">
                <a:solidFill>
                  <a:srgbClr val="CC6600"/>
                </a:solidFill>
                <a:latin typeface="Courier New"/>
                <a:ea typeface="Courier New"/>
                <a:cs typeface="Courier New"/>
                <a:sym typeface="Courier New"/>
              </a:rPr>
              <a:t>Emotions</a:t>
            </a:r>
            <a:r>
              <a:rPr lang="en" sz="1200">
                <a:solidFill>
                  <a:srgbClr val="000000"/>
                </a:solidFill>
              </a:rPr>
              <a:t>,</a:t>
            </a:r>
            <a:r>
              <a:rPr lang="en" sz="1200">
                <a:solidFill>
                  <a:srgbClr val="000000"/>
                </a:solidFill>
                <a:latin typeface="Arial"/>
                <a:ea typeface="Arial"/>
                <a:cs typeface="Arial"/>
                <a:sym typeface="Arial"/>
              </a:rPr>
              <a:t> </a:t>
            </a:r>
            <a:r>
              <a:rPr b="1" lang="en" sz="1200">
                <a:solidFill>
                  <a:srgbClr val="CC6600"/>
                </a:solidFill>
                <a:latin typeface="Courier New"/>
                <a:ea typeface="Courier New"/>
                <a:cs typeface="Courier New"/>
                <a:sym typeface="Courier New"/>
              </a:rPr>
              <a:t>Eyeglasses</a:t>
            </a:r>
            <a:r>
              <a:rPr lang="en" sz="1200">
                <a:solidFill>
                  <a:srgbClr val="000000"/>
                </a:solidFill>
              </a:rPr>
              <a:t>, </a:t>
            </a:r>
            <a:r>
              <a:rPr b="1" lang="en" sz="1200">
                <a:solidFill>
                  <a:srgbClr val="CC6600"/>
                </a:solidFill>
                <a:latin typeface="Courier New"/>
                <a:ea typeface="Courier New"/>
                <a:cs typeface="Courier New"/>
                <a:sym typeface="Courier New"/>
              </a:rPr>
              <a:t>EyesOpen</a:t>
            </a:r>
            <a:r>
              <a:rPr lang="en" sz="1200">
                <a:solidFill>
                  <a:srgbClr val="000000"/>
                </a:solidFill>
              </a:rPr>
              <a:t>, </a:t>
            </a:r>
            <a:r>
              <a:rPr b="1" lang="en" sz="1200">
                <a:solidFill>
                  <a:srgbClr val="CC6600"/>
                </a:solidFill>
                <a:latin typeface="Courier New"/>
                <a:ea typeface="Courier New"/>
                <a:cs typeface="Courier New"/>
                <a:sym typeface="Courier New"/>
              </a:rPr>
              <a:t>Gender</a:t>
            </a:r>
            <a:r>
              <a:rPr lang="en" sz="1200">
                <a:solidFill>
                  <a:srgbClr val="000000"/>
                </a:solidFill>
              </a:rPr>
              <a:t>, </a:t>
            </a:r>
            <a:r>
              <a:rPr b="1" lang="en" sz="1200">
                <a:solidFill>
                  <a:srgbClr val="CC6600"/>
                </a:solidFill>
                <a:latin typeface="Courier New"/>
                <a:ea typeface="Courier New"/>
                <a:cs typeface="Courier New"/>
                <a:sym typeface="Courier New"/>
              </a:rPr>
              <a:t>Mustache</a:t>
            </a:r>
            <a:r>
              <a:rPr lang="en" sz="1200">
                <a:solidFill>
                  <a:srgbClr val="000000"/>
                </a:solidFill>
              </a:rPr>
              <a:t>, </a:t>
            </a:r>
            <a:r>
              <a:rPr b="1" lang="en" sz="1200">
                <a:solidFill>
                  <a:srgbClr val="CC6600"/>
                </a:solidFill>
                <a:latin typeface="Courier New"/>
                <a:ea typeface="Courier New"/>
                <a:cs typeface="Courier New"/>
                <a:sym typeface="Courier New"/>
              </a:rPr>
              <a:t>Smile</a:t>
            </a:r>
            <a:r>
              <a:rPr lang="en" sz="1200">
                <a:solidFill>
                  <a:srgbClr val="000000"/>
                </a:solidFill>
              </a:rPr>
              <a:t>, </a:t>
            </a:r>
            <a:r>
              <a:rPr b="1" lang="en" sz="1200">
                <a:solidFill>
                  <a:srgbClr val="CC6600"/>
                </a:solidFill>
                <a:latin typeface="Courier New"/>
                <a:ea typeface="Courier New"/>
                <a:cs typeface="Courier New"/>
                <a:sym typeface="Courier New"/>
              </a:rPr>
              <a:t>Sunglasses</a:t>
            </a:r>
            <a:r>
              <a:rPr lang="en" sz="1200">
                <a:solidFill>
                  <a:srgbClr val="000000"/>
                </a:solidFill>
              </a:rPr>
              <a:t>, etc.</a:t>
            </a:r>
            <a:endParaRPr sz="1200">
              <a:solidFill>
                <a:srgbClr val="000000"/>
              </a:solidFill>
            </a:endParaRPr>
          </a:p>
          <a:p>
            <a:pPr indent="0" lvl="0" marL="0" rtl="0" algn="l">
              <a:lnSpc>
                <a:spcPct val="200000"/>
              </a:lnSpc>
              <a:spcBef>
                <a:spcPts val="0"/>
              </a:spcBef>
              <a:spcAft>
                <a:spcPts val="0"/>
              </a:spcAft>
              <a:buNone/>
            </a:pPr>
            <a:r>
              <a:t/>
            </a:r>
            <a:endParaRPr sz="1200">
              <a:solidFill>
                <a:srgbClr val="000000"/>
              </a:solidFill>
            </a:endParaRPr>
          </a:p>
          <a:p>
            <a:pPr indent="0" lvl="0" marL="0" rtl="0" algn="l">
              <a:lnSpc>
                <a:spcPct val="200000"/>
              </a:lnSpc>
              <a:spcBef>
                <a:spcPts val="0"/>
              </a:spcBef>
              <a:spcAft>
                <a:spcPts val="0"/>
              </a:spcAft>
              <a:buNone/>
            </a:pPr>
            <a:r>
              <a:rPr lang="en" sz="1200">
                <a:solidFill>
                  <a:srgbClr val="000000"/>
                </a:solidFill>
              </a:rPr>
              <a:t>A potential match is stored in </a:t>
            </a:r>
            <a:r>
              <a:rPr b="1" lang="en" sz="1200">
                <a:solidFill>
                  <a:srgbClr val="CC6600"/>
                </a:solidFill>
                <a:latin typeface="Courier New"/>
                <a:ea typeface="Courier New"/>
                <a:cs typeface="Courier New"/>
                <a:sym typeface="Courier New"/>
              </a:rPr>
              <a:t>PersonMatch</a:t>
            </a:r>
            <a:r>
              <a:rPr lang="en" sz="1200">
                <a:solidFill>
                  <a:srgbClr val="000000"/>
                </a:solidFill>
              </a:rPr>
              <a:t>, and an array of </a:t>
            </a:r>
            <a:r>
              <a:rPr b="1" lang="en" sz="1200">
                <a:solidFill>
                  <a:srgbClr val="CC6600"/>
                </a:solidFill>
                <a:latin typeface="Courier New"/>
                <a:ea typeface="Courier New"/>
                <a:cs typeface="Courier New"/>
                <a:sym typeface="Courier New"/>
              </a:rPr>
              <a:t>PersonMatches</a:t>
            </a:r>
            <a:r>
              <a:rPr lang="en" sz="1200">
                <a:solidFill>
                  <a:srgbClr val="000000"/>
                </a:solidFill>
              </a:rPr>
              <a:t> is returned.</a:t>
            </a:r>
            <a:endParaRPr sz="1200">
              <a:solidFill>
                <a:srgbClr val="000000"/>
              </a:solidFill>
            </a:endParaRPr>
          </a:p>
          <a:p>
            <a:pPr indent="-304800" lvl="0" marL="457200" rtl="0" algn="l">
              <a:lnSpc>
                <a:spcPct val="200000"/>
              </a:lnSpc>
              <a:spcBef>
                <a:spcPts val="0"/>
              </a:spcBef>
              <a:spcAft>
                <a:spcPts val="0"/>
              </a:spcAft>
              <a:buSzPts val="1200"/>
              <a:buChar char="●"/>
            </a:pPr>
            <a:r>
              <a:rPr b="1" lang="en" sz="1200">
                <a:solidFill>
                  <a:srgbClr val="CC6600"/>
                </a:solidFill>
                <a:latin typeface="Courier New"/>
                <a:ea typeface="Courier New"/>
                <a:cs typeface="Courier New"/>
                <a:sym typeface="Courier New"/>
              </a:rPr>
              <a:t>FaceMatch</a:t>
            </a:r>
            <a:r>
              <a:rPr lang="en" sz="1200">
                <a:solidFill>
                  <a:srgbClr val="000000"/>
                </a:solidFill>
              </a:rPr>
              <a:t>: match's face ID, source image ID, confidence in the face similarity</a:t>
            </a:r>
            <a:endParaRPr sz="1200">
              <a:solidFill>
                <a:srgbClr val="000000"/>
              </a:solidFill>
            </a:endParaRPr>
          </a:p>
          <a:p>
            <a:pPr indent="-304800" lvl="0" marL="457200" rtl="0" algn="l">
              <a:lnSpc>
                <a:spcPct val="200000"/>
              </a:lnSpc>
              <a:spcBef>
                <a:spcPts val="0"/>
              </a:spcBef>
              <a:spcAft>
                <a:spcPts val="0"/>
              </a:spcAft>
              <a:buSzPts val="1200"/>
              <a:buChar char="●"/>
            </a:pPr>
            <a:r>
              <a:rPr b="1" lang="en" sz="1200">
                <a:solidFill>
                  <a:srgbClr val="CC6600"/>
                </a:solidFill>
                <a:latin typeface="Courier New"/>
                <a:ea typeface="Courier New"/>
                <a:cs typeface="Courier New"/>
                <a:sym typeface="Courier New"/>
              </a:rPr>
              <a:t>PersonDetail</a:t>
            </a:r>
            <a:r>
              <a:rPr lang="en" sz="1200">
                <a:solidFill>
                  <a:srgbClr val="000000"/>
                </a:solidFill>
              </a:rPr>
              <a:t>: identifiers for the match, and the match's face template</a:t>
            </a:r>
            <a:endParaRPr sz="1200">
              <a:solidFill>
                <a:srgbClr val="000000"/>
              </a:solidFill>
            </a:endParaRPr>
          </a:p>
          <a:p>
            <a:pPr indent="0" lvl="0" marL="0" rtl="0" algn="l">
              <a:lnSpc>
                <a:spcPct val="200000"/>
              </a:lnSpc>
              <a:spcBef>
                <a:spcPts val="0"/>
              </a:spcBef>
              <a:spcAft>
                <a:spcPts val="0"/>
              </a:spcAft>
              <a:buNone/>
            </a:pPr>
            <a:r>
              <a:rPr lang="en" sz="1200">
                <a:solidFill>
                  <a:srgbClr val="000000"/>
                </a:solidFil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idx="2" type="body"/>
          </p:nvPr>
        </p:nvSpPr>
        <p:spPr>
          <a:xfrm>
            <a:off x="4939500" y="625875"/>
            <a:ext cx="3837000" cy="72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FFFF"/>
                </a:highlight>
                <a:latin typeface="Oswald"/>
                <a:ea typeface="Oswald"/>
                <a:cs typeface="Oswald"/>
                <a:sym typeface="Oswald"/>
              </a:rPr>
              <a:t>Joy Buolamwini, an AI researcher at MIT &amp; founder of the Algorithmic Justice League</a:t>
            </a:r>
            <a:endParaRPr>
              <a:solidFill>
                <a:srgbClr val="000000"/>
              </a:solidFill>
              <a:latin typeface="Oswald"/>
              <a:ea typeface="Oswald"/>
              <a:cs typeface="Oswald"/>
              <a:sym typeface="Oswald"/>
            </a:endParaRPr>
          </a:p>
        </p:txBody>
      </p:sp>
      <p:pic>
        <p:nvPicPr>
          <p:cNvPr id="97" name="Google Shape;97;p19"/>
          <p:cNvPicPr preferRelativeResize="0"/>
          <p:nvPr/>
        </p:nvPicPr>
        <p:blipFill>
          <a:blip r:embed="rId3">
            <a:alphaModFix/>
          </a:blip>
          <a:stretch>
            <a:fillRect/>
          </a:stretch>
        </p:blipFill>
        <p:spPr>
          <a:xfrm>
            <a:off x="4732125" y="1417575"/>
            <a:ext cx="4251750" cy="2884350"/>
          </a:xfrm>
          <a:prstGeom prst="rect">
            <a:avLst/>
          </a:prstGeom>
          <a:noFill/>
          <a:ln>
            <a:noFill/>
          </a:ln>
        </p:spPr>
      </p:pic>
      <p:sp>
        <p:nvSpPr>
          <p:cNvPr id="98" name="Google Shape;98;p19"/>
          <p:cNvSpPr txBox="1"/>
          <p:nvPr>
            <p:ph type="title"/>
          </p:nvPr>
        </p:nvSpPr>
        <p:spPr>
          <a:xfrm>
            <a:off x="316175" y="1184250"/>
            <a:ext cx="4045200" cy="277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Inaccuracies are due to more than non-inclusive data sets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FRS 3: Determine the subject's gender</a:t>
            </a:r>
            <a:endParaRPr/>
          </a:p>
        </p:txBody>
      </p:sp>
      <p:sp>
        <p:nvSpPr>
          <p:cNvPr id="104" name="Google Shape;104;p20"/>
          <p:cNvSpPr txBox="1"/>
          <p:nvPr>
            <p:ph idx="1" type="body"/>
          </p:nvPr>
        </p:nvSpPr>
        <p:spPr>
          <a:xfrm>
            <a:off x="311700" y="1135750"/>
            <a:ext cx="8520600" cy="3747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sz="1400"/>
              <a:t>An image is scanned for the presence of a face, either alone or in a crowd</a:t>
            </a:r>
            <a:endParaRPr sz="1400"/>
          </a:p>
          <a:p>
            <a:pPr indent="-317500" lvl="0" marL="914400" rtl="0" algn="l">
              <a:lnSpc>
                <a:spcPct val="115000"/>
              </a:lnSpc>
              <a:spcBef>
                <a:spcPts val="0"/>
              </a:spcBef>
              <a:spcAft>
                <a:spcPts val="0"/>
              </a:spcAft>
              <a:buSzPts val="1400"/>
              <a:buChar char="●"/>
            </a:pPr>
            <a:r>
              <a:rPr lang="en" sz="1400"/>
              <a:t>image can be rotated, scaled, and cropped to better highlight a face</a:t>
            </a:r>
            <a:endParaRPr sz="1400"/>
          </a:p>
          <a:p>
            <a:pPr indent="-317500" lvl="0" marL="914400" rtl="0" algn="l">
              <a:lnSpc>
                <a:spcPct val="115000"/>
              </a:lnSpc>
              <a:spcBef>
                <a:spcPts val="0"/>
              </a:spcBef>
              <a:spcAft>
                <a:spcPts val="0"/>
              </a:spcAft>
              <a:buSzPts val="1400"/>
              <a:buChar char="●"/>
            </a:pPr>
            <a:r>
              <a:rPr lang="en" sz="1400"/>
              <a:t>the "bounding box" holds the final image</a:t>
            </a:r>
            <a:endParaRPr sz="1400"/>
          </a:p>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lang="en" sz="1400"/>
              <a:t>Facial landmarks are extracted from the image and stored in a "face template"</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b="1" lang="en" sz="1400"/>
              <a:t>Determine the subject's gender to limit potential matches</a:t>
            </a:r>
            <a:endParaRPr b="1" sz="1400"/>
          </a:p>
          <a:p>
            <a:pPr indent="0" lvl="0" marL="0" rtl="0" algn="l">
              <a:lnSpc>
                <a:spcPct val="115000"/>
              </a:lnSpc>
              <a:spcBef>
                <a:spcPts val="0"/>
              </a:spcBef>
              <a:spcAft>
                <a:spcPts val="0"/>
              </a:spcAft>
              <a:buNone/>
            </a:pPr>
            <a:r>
              <a:t/>
            </a:r>
            <a:endParaRPr sz="1400"/>
          </a:p>
        </p:txBody>
      </p:sp>
      <p:cxnSp>
        <p:nvCxnSpPr>
          <p:cNvPr id="105" name="Google Shape;105;p20"/>
          <p:cNvCxnSpPr/>
          <p:nvPr/>
        </p:nvCxnSpPr>
        <p:spPr>
          <a:xfrm rot="10800000">
            <a:off x="5538675" y="2843250"/>
            <a:ext cx="983400" cy="8100"/>
          </a:xfrm>
          <a:prstGeom prst="straightConnector1">
            <a:avLst/>
          </a:prstGeom>
          <a:noFill/>
          <a:ln cap="flat" cmpd="sng" w="76200">
            <a:solidFill>
              <a:schemeClr val="accent6"/>
            </a:solidFill>
            <a:prstDash val="solid"/>
            <a:round/>
            <a:headEnd len="med" w="med" type="none"/>
            <a:tailEnd len="med" w="med" type="triangle"/>
          </a:ln>
        </p:spPr>
      </p:cxnSp>
      <p:sp>
        <p:nvSpPr>
          <p:cNvPr id="106" name="Google Shape;106;p20"/>
          <p:cNvSpPr txBox="1"/>
          <p:nvPr/>
        </p:nvSpPr>
        <p:spPr>
          <a:xfrm>
            <a:off x="5915400" y="2612700"/>
            <a:ext cx="2916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highlight>
                  <a:schemeClr val="accent6"/>
                </a:highlight>
                <a:latin typeface="Oswald"/>
                <a:ea typeface="Oswald"/>
                <a:cs typeface="Oswald"/>
                <a:sym typeface="Oswald"/>
              </a:rPr>
              <a:t> </a:t>
            </a:r>
            <a:r>
              <a:rPr lang="en" sz="1800">
                <a:solidFill>
                  <a:srgbClr val="FFFFFF"/>
                </a:solidFill>
                <a:highlight>
                  <a:schemeClr val="accent6"/>
                </a:highlight>
                <a:latin typeface="Oswald"/>
                <a:ea typeface="Oswald"/>
                <a:cs typeface="Oswald"/>
                <a:sym typeface="Oswald"/>
              </a:rPr>
              <a:t>automatic gender recognition</a:t>
            </a:r>
            <a:r>
              <a:rPr lang="en" sz="1800">
                <a:solidFill>
                  <a:schemeClr val="accent6"/>
                </a:solidFill>
                <a:highlight>
                  <a:schemeClr val="accent6"/>
                </a:highlight>
                <a:latin typeface="Oswald"/>
                <a:ea typeface="Oswald"/>
                <a:cs typeface="Oswald"/>
                <a:sym typeface="Oswald"/>
              </a:rPr>
              <a:t>.</a:t>
            </a:r>
            <a:endParaRPr sz="1800">
              <a:solidFill>
                <a:schemeClr val="accent6"/>
              </a:solidFill>
              <a:highlight>
                <a:schemeClr val="accent6"/>
              </a:highlight>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gender recognition algorithms</a:t>
            </a:r>
            <a:endParaRPr/>
          </a:p>
        </p:txBody>
      </p:sp>
      <p:sp>
        <p:nvSpPr>
          <p:cNvPr id="112" name="Google Shape;112;p21"/>
          <p:cNvSpPr txBox="1"/>
          <p:nvPr>
            <p:ph idx="1" type="body"/>
          </p:nvPr>
        </p:nvSpPr>
        <p:spPr>
          <a:xfrm>
            <a:off x="311700" y="1119350"/>
            <a:ext cx="8520600" cy="3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000000"/>
                </a:solidFill>
                <a:latin typeface="Oswald"/>
                <a:ea typeface="Oswald"/>
                <a:cs typeface="Oswald"/>
                <a:sym typeface="Oswald"/>
              </a:rPr>
              <a:t>"</a:t>
            </a:r>
            <a:r>
              <a:rPr lang="en">
                <a:solidFill>
                  <a:srgbClr val="000000"/>
                </a:solidFill>
                <a:latin typeface="Oswald"/>
                <a:ea typeface="Oswald"/>
                <a:cs typeface="Oswald"/>
                <a:sym typeface="Oswald"/>
              </a:rPr>
              <a:t>The gender recognition is essential and critical for many applications in the commercial domains...since it contains a wide range of information regarding the </a:t>
            </a:r>
            <a:r>
              <a:rPr b="1" lang="en">
                <a:solidFill>
                  <a:srgbClr val="000000"/>
                </a:solidFill>
                <a:latin typeface="Oswald"/>
                <a:ea typeface="Oswald"/>
                <a:cs typeface="Oswald"/>
                <a:sym typeface="Oswald"/>
              </a:rPr>
              <a:t>characteristics difference between male and female [sic]." </a:t>
            </a:r>
            <a:r>
              <a:rPr b="1" baseline="30000" lang="en">
                <a:solidFill>
                  <a:srgbClr val="000000"/>
                </a:solidFill>
                <a:latin typeface="Oswald"/>
                <a:ea typeface="Oswald"/>
                <a:cs typeface="Oswald"/>
                <a:sym typeface="Oswald"/>
              </a:rPr>
              <a:t>1</a:t>
            </a:r>
            <a:endParaRPr b="1" baseline="30000">
              <a:solidFill>
                <a:srgbClr val="000000"/>
              </a:solidFill>
              <a:latin typeface="Oswald"/>
              <a:ea typeface="Oswald"/>
              <a:cs typeface="Oswald"/>
              <a:sym typeface="Oswald"/>
            </a:endParaRPr>
          </a:p>
          <a:p>
            <a:pPr indent="0" lvl="0" marL="0" rtl="0" algn="l">
              <a:spcBef>
                <a:spcPts val="0"/>
              </a:spcBef>
              <a:spcAft>
                <a:spcPts val="0"/>
              </a:spcAft>
              <a:buClr>
                <a:schemeClr val="dk2"/>
              </a:buClr>
              <a:buSzPts val="1100"/>
              <a:buFont typeface="Arial"/>
              <a:buNone/>
            </a:pPr>
            <a:r>
              <a:t/>
            </a:r>
            <a:endParaRPr b="1" baseline="30000">
              <a:solidFill>
                <a:srgbClr val="000000"/>
              </a:solidFill>
              <a:latin typeface="Oswald"/>
              <a:ea typeface="Oswald"/>
              <a:cs typeface="Oswald"/>
              <a:sym typeface="Oswald"/>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Start with stereotypical physical differences first</a:t>
            </a:r>
            <a:endParaRPr baseline="30000">
              <a:solidFill>
                <a:srgbClr val="000000"/>
              </a:solidFill>
              <a:highlight>
                <a:srgbClr val="FFFFFF"/>
              </a:highlight>
            </a:endParaRPr>
          </a:p>
          <a:p>
            <a:pPr indent="-342900" lvl="1" marL="914400" rtl="0" algn="l">
              <a:spcBef>
                <a:spcPts val="0"/>
              </a:spcBef>
              <a:spcAft>
                <a:spcPts val="0"/>
              </a:spcAft>
              <a:buClr>
                <a:srgbClr val="000000"/>
              </a:buClr>
              <a:buSzPts val="1800"/>
              <a:buChar char="○"/>
            </a:pPr>
            <a:r>
              <a:rPr lang="en" sz="1800">
                <a:solidFill>
                  <a:srgbClr val="000000"/>
                </a:solidFill>
                <a:highlight>
                  <a:srgbClr val="FFFFFF"/>
                </a:highlight>
              </a:rPr>
              <a:t>Makeup, hair, etc</a:t>
            </a:r>
            <a:r>
              <a:rPr baseline="30000" lang="en" sz="1800">
                <a:solidFill>
                  <a:srgbClr val="000000"/>
                </a:solidFill>
                <a:highlight>
                  <a:srgbClr val="FFFFFF"/>
                </a:highlight>
              </a:rPr>
              <a:t>2</a:t>
            </a:r>
            <a:endParaRPr baseline="30000" sz="1800">
              <a:solidFill>
                <a:srgbClr val="000000"/>
              </a:solidFill>
              <a:highlight>
                <a:srgbClr val="FFFFFF"/>
              </a:highlight>
            </a:endParaRPr>
          </a:p>
          <a:p>
            <a:pPr indent="-342900" lvl="1" marL="914400" rtl="0" algn="l">
              <a:spcBef>
                <a:spcPts val="0"/>
              </a:spcBef>
              <a:spcAft>
                <a:spcPts val="0"/>
              </a:spcAft>
              <a:buClr>
                <a:srgbClr val="000000"/>
              </a:buClr>
              <a:buSzPts val="1800"/>
              <a:buChar char="○"/>
            </a:pPr>
            <a:r>
              <a:rPr lang="en" sz="1800">
                <a:solidFill>
                  <a:srgbClr val="000000"/>
                </a:solidFill>
                <a:highlight>
                  <a:srgbClr val="FFFFFF"/>
                </a:highlight>
              </a:rPr>
              <a:t>Rekognition has </a:t>
            </a:r>
            <a:r>
              <a:rPr b="1" lang="en" sz="1800">
                <a:solidFill>
                  <a:srgbClr val="CC6600"/>
                </a:solidFill>
                <a:highlight>
                  <a:srgbClr val="FFFFFF"/>
                </a:highlight>
                <a:latin typeface="Courier New"/>
                <a:ea typeface="Courier New"/>
                <a:cs typeface="Courier New"/>
                <a:sym typeface="Courier New"/>
              </a:rPr>
              <a:t>beard</a:t>
            </a:r>
            <a:r>
              <a:rPr lang="en" sz="1800">
                <a:solidFill>
                  <a:srgbClr val="000000"/>
                </a:solidFill>
                <a:highlight>
                  <a:srgbClr val="FFFFFF"/>
                </a:highlight>
              </a:rPr>
              <a:t> and </a:t>
            </a:r>
            <a:r>
              <a:rPr b="1" lang="en" sz="1800">
                <a:solidFill>
                  <a:srgbClr val="CC6600"/>
                </a:solidFill>
                <a:highlight>
                  <a:srgbClr val="FFFFFF"/>
                </a:highlight>
                <a:latin typeface="Courier New"/>
                <a:ea typeface="Courier New"/>
                <a:cs typeface="Courier New"/>
                <a:sym typeface="Courier New"/>
              </a:rPr>
              <a:t>mustache</a:t>
            </a:r>
            <a:r>
              <a:rPr lang="en" sz="1800">
                <a:solidFill>
                  <a:srgbClr val="000000"/>
                </a:solidFill>
                <a:highlight>
                  <a:srgbClr val="FFFFFF"/>
                </a:highlight>
              </a:rPr>
              <a:t> objects</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If the result is ambiguous, analyze...</a:t>
            </a:r>
            <a:endParaRPr baseline="30000">
              <a:solidFill>
                <a:srgbClr val="000000"/>
              </a:solidFill>
              <a:highlight>
                <a:srgbClr val="FFFFFF"/>
              </a:highlight>
            </a:endParaRPr>
          </a:p>
          <a:p>
            <a:pPr indent="-317500" lvl="1" marL="914400" rtl="0" algn="l">
              <a:spcBef>
                <a:spcPts val="0"/>
              </a:spcBef>
              <a:spcAft>
                <a:spcPts val="0"/>
              </a:spcAft>
              <a:buClr>
                <a:srgbClr val="000000"/>
              </a:buClr>
              <a:buSzPts val="1400"/>
              <a:buChar char="○"/>
            </a:pPr>
            <a:r>
              <a:rPr lang="en" sz="1800">
                <a:solidFill>
                  <a:srgbClr val="000000"/>
                </a:solidFill>
                <a:highlight>
                  <a:srgbClr val="FFFFFF"/>
                </a:highlight>
              </a:rPr>
              <a:t>physical build</a:t>
            </a:r>
            <a:r>
              <a:rPr baseline="30000" lang="en" sz="1800">
                <a:solidFill>
                  <a:srgbClr val="000000"/>
                </a:solidFill>
                <a:highlight>
                  <a:srgbClr val="FFFFFF"/>
                </a:highlight>
              </a:rPr>
              <a:t>2</a:t>
            </a:r>
            <a:endParaRPr baseline="30000" sz="1800">
              <a:solidFill>
                <a:srgbClr val="000000"/>
              </a:solidFill>
              <a:highlight>
                <a:srgbClr val="FFFFFF"/>
              </a:highlight>
            </a:endParaRPr>
          </a:p>
          <a:p>
            <a:pPr indent="-342900" lvl="1" marL="914400" rtl="0" algn="l">
              <a:spcBef>
                <a:spcPts val="0"/>
              </a:spcBef>
              <a:spcAft>
                <a:spcPts val="0"/>
              </a:spcAft>
              <a:buClr>
                <a:srgbClr val="000000"/>
              </a:buClr>
              <a:buSzPts val="1800"/>
              <a:buChar char="○"/>
            </a:pPr>
            <a:r>
              <a:rPr lang="en" sz="1800">
                <a:solidFill>
                  <a:srgbClr val="000000"/>
                </a:solidFill>
                <a:highlight>
                  <a:srgbClr val="FFFFFF"/>
                </a:highlight>
              </a:rPr>
              <a:t>mannerisms</a:t>
            </a:r>
            <a:r>
              <a:rPr baseline="30000" lang="en" sz="1800">
                <a:solidFill>
                  <a:srgbClr val="000000"/>
                </a:solidFill>
                <a:highlight>
                  <a:srgbClr val="FFFFFF"/>
                </a:highlight>
              </a:rPr>
              <a:t>2</a:t>
            </a:r>
            <a:endParaRPr baseline="30000" sz="1800">
              <a:solidFill>
                <a:srgbClr val="000000"/>
              </a:solidFill>
              <a:highlight>
                <a:srgbClr val="FFFFFF"/>
              </a:highlight>
            </a:endParaRPr>
          </a:p>
          <a:p>
            <a:pPr indent="-342900" lvl="1" marL="914400" rtl="0" algn="l">
              <a:spcBef>
                <a:spcPts val="0"/>
              </a:spcBef>
              <a:spcAft>
                <a:spcPts val="0"/>
              </a:spcAft>
              <a:buClr>
                <a:srgbClr val="000000"/>
              </a:buClr>
              <a:buSzPts val="1800"/>
              <a:buChar char="○"/>
            </a:pPr>
            <a:r>
              <a:rPr lang="en" sz="1800">
                <a:solidFill>
                  <a:srgbClr val="000000"/>
                </a:solidFill>
                <a:highlight>
                  <a:srgbClr val="FFFFFF"/>
                </a:highlight>
              </a:rPr>
              <a:t>voice pattern</a:t>
            </a:r>
            <a:r>
              <a:rPr baseline="30000" lang="en" sz="1800">
                <a:solidFill>
                  <a:srgbClr val="000000"/>
                </a:solidFill>
                <a:highlight>
                  <a:srgbClr val="FFFFFF"/>
                </a:highlight>
              </a:rPr>
              <a:t>2</a:t>
            </a:r>
            <a:r>
              <a:rPr lang="en" sz="1800">
                <a:solidFill>
                  <a:srgbClr val="000000"/>
                </a:solidFill>
                <a:highlight>
                  <a:srgbClr val="FFFFFF"/>
                </a:highlight>
              </a:rPr>
              <a:t> and word usage</a:t>
            </a:r>
            <a:r>
              <a:rPr baseline="30000" lang="en" sz="1800">
                <a:solidFill>
                  <a:srgbClr val="000000"/>
                </a:solidFill>
                <a:highlight>
                  <a:srgbClr val="FFFFFF"/>
                </a:highlight>
              </a:rPr>
              <a:t>1</a:t>
            </a:r>
            <a:endParaRPr baseline="30000">
              <a:solidFill>
                <a:srgbClr val="000000"/>
              </a:solidFill>
              <a:highlight>
                <a:srgbClr val="FFFFFF"/>
              </a:highlight>
            </a:endParaRPr>
          </a:p>
          <a:p>
            <a:pPr indent="0" lvl="0" marL="0" rtl="0" algn="l">
              <a:spcBef>
                <a:spcPts val="0"/>
              </a:spcBef>
              <a:spcAft>
                <a:spcPts val="0"/>
              </a:spcAft>
              <a:buNone/>
            </a:pPr>
            <a:r>
              <a:rPr baseline="30000" lang="en" sz="800">
                <a:solidFill>
                  <a:srgbClr val="000000"/>
                </a:solidFill>
              </a:rPr>
              <a:t>1</a:t>
            </a:r>
            <a:r>
              <a:rPr lang="en" sz="800">
                <a:solidFill>
                  <a:srgbClr val="000000"/>
                </a:solidFill>
              </a:rPr>
              <a:t> </a:t>
            </a:r>
            <a:r>
              <a:rPr lang="en" sz="800">
                <a:solidFill>
                  <a:srgbClr val="000000"/>
                </a:solidFill>
                <a:highlight>
                  <a:srgbClr val="FFFFFF"/>
                </a:highlight>
              </a:rPr>
              <a:t>Feng Lin, Yingxiao Wu, Yan Zhuang, Xi Long, and Wenyao Xu. 2016. Human Gender Classification: A Review. In </a:t>
            </a:r>
            <a:r>
              <a:rPr i="1" lang="en" sz="800">
                <a:solidFill>
                  <a:srgbClr val="000000"/>
                </a:solidFill>
                <a:highlight>
                  <a:srgbClr val="FFFFFF"/>
                </a:highlight>
              </a:rPr>
              <a:t>International Journal of Biometrics (IJBM), 8, 3/4</a:t>
            </a:r>
            <a:r>
              <a:rPr lang="en" sz="800">
                <a:solidFill>
                  <a:srgbClr val="000000"/>
                </a:solidFill>
              </a:rPr>
              <a:t> (2016).</a:t>
            </a:r>
            <a:endParaRPr sz="800">
              <a:solidFill>
                <a:srgbClr val="000000"/>
              </a:solidFill>
            </a:endParaRPr>
          </a:p>
          <a:p>
            <a:pPr indent="0" lvl="0" marL="0" rtl="0" algn="l">
              <a:spcBef>
                <a:spcPts val="0"/>
              </a:spcBef>
              <a:spcAft>
                <a:spcPts val="0"/>
              </a:spcAft>
              <a:buClr>
                <a:schemeClr val="dk2"/>
              </a:buClr>
              <a:buSzPts val="1100"/>
              <a:buFont typeface="Arial"/>
              <a:buNone/>
            </a:pPr>
            <a:r>
              <a:rPr baseline="30000" lang="en" sz="800">
                <a:solidFill>
                  <a:srgbClr val="000000"/>
                </a:solidFill>
              </a:rPr>
              <a:t>2</a:t>
            </a:r>
            <a:r>
              <a:rPr lang="en" sz="800">
                <a:solidFill>
                  <a:srgbClr val="000000"/>
                </a:solidFill>
              </a:rPr>
              <a:t> C. R. Vimal Chand. 2010. Face and Gender Recognition Using Genetic Algorithm and Hopfield Neural Network. </a:t>
            </a:r>
            <a:r>
              <a:rPr i="1" lang="en" sz="800">
                <a:solidFill>
                  <a:srgbClr val="000000"/>
                </a:solidFill>
              </a:rPr>
              <a:t>Global Journal of Computer Science and Technology </a:t>
            </a:r>
            <a:r>
              <a:rPr lang="en" sz="800">
                <a:solidFill>
                  <a:srgbClr val="000000"/>
                </a:solidFill>
              </a:rPr>
              <a:t>10, 1 (April 2010), 2-3.</a:t>
            </a:r>
            <a:endParaRPr sz="800">
              <a:solidFill>
                <a:srgbClr val="000000"/>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